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28"/>
  </p:notesMasterIdLst>
  <p:sldIdLst>
    <p:sldId id="276" r:id="rId2"/>
    <p:sldId id="277" r:id="rId3"/>
    <p:sldId id="298" r:id="rId4"/>
    <p:sldId id="256" r:id="rId5"/>
    <p:sldId id="286" r:id="rId6"/>
    <p:sldId id="278" r:id="rId7"/>
    <p:sldId id="273" r:id="rId8"/>
    <p:sldId id="279" r:id="rId9"/>
    <p:sldId id="300" r:id="rId10"/>
    <p:sldId id="299" r:id="rId11"/>
    <p:sldId id="285" r:id="rId12"/>
    <p:sldId id="301" r:id="rId13"/>
    <p:sldId id="274" r:id="rId14"/>
    <p:sldId id="281" r:id="rId15"/>
    <p:sldId id="280" r:id="rId16"/>
    <p:sldId id="270" r:id="rId17"/>
    <p:sldId id="282" r:id="rId18"/>
    <p:sldId id="283" r:id="rId19"/>
    <p:sldId id="284" r:id="rId20"/>
    <p:sldId id="287" r:id="rId21"/>
    <p:sldId id="288" r:id="rId22"/>
    <p:sldId id="289" r:id="rId23"/>
    <p:sldId id="290" r:id="rId24"/>
    <p:sldId id="294" r:id="rId25"/>
    <p:sldId id="304" r:id="rId26"/>
    <p:sldId id="30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06073-F621-45C9-8452-AE75797AFD49}" type="datetimeFigureOut">
              <a:rPr lang="lt-LT" smtClean="0"/>
              <a:t>2022-09-12</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42FB4-26BE-4280-AC29-965A7486E30F}" type="slidenum">
              <a:rPr lang="lt-LT" smtClean="0"/>
              <a:t>‹#›</a:t>
            </a:fld>
            <a:endParaRPr lang="lt-LT"/>
          </a:p>
        </p:txBody>
      </p:sp>
    </p:spTree>
    <p:extLst>
      <p:ext uri="{BB962C8B-B14F-4D97-AF65-F5344CB8AC3E}">
        <p14:creationId xmlns:p14="http://schemas.microsoft.com/office/powerpoint/2010/main" val="1993413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lt-LT"/>
              <a:t>Spustelėję redaguokite stilių</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74D24897-3C30-44E1-9756-3976B204F6E0}" type="datetimeFigureOut">
              <a:rPr lang="lt-LT" smtClean="0"/>
              <a:t>2022-09-12</a:t>
            </a:fld>
            <a:endParaRPr lang="lt-LT"/>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lt-LT"/>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2544EE4C-2580-46D8-B60B-A20F23B25BAF}" type="slidenum">
              <a:rPr lang="lt-LT" smtClean="0"/>
              <a:t>‹#›</a:t>
            </a:fld>
            <a:endParaRPr lang="lt-LT"/>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82814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74D24897-3C30-44E1-9756-3976B204F6E0}" type="datetimeFigureOut">
              <a:rPr lang="lt-LT" smtClean="0"/>
              <a:t>2022-09-12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544EE4C-2580-46D8-B60B-A20F23B25BAF}" type="slidenum">
              <a:rPr lang="lt-LT" smtClean="0"/>
              <a:t>‹#›</a:t>
            </a:fld>
            <a:endParaRPr lang="lt-LT"/>
          </a:p>
        </p:txBody>
      </p:sp>
    </p:spTree>
    <p:extLst>
      <p:ext uri="{BB962C8B-B14F-4D97-AF65-F5344CB8AC3E}">
        <p14:creationId xmlns:p14="http://schemas.microsoft.com/office/powerpoint/2010/main" val="3072699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lt-LT"/>
              <a:t>Spustelėję redaguokite stilių</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74D24897-3C30-44E1-9756-3976B204F6E0}" type="datetimeFigureOut">
              <a:rPr lang="lt-LT" smtClean="0"/>
              <a:t>2022-09-12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544EE4C-2580-46D8-B60B-A20F23B25BAF}" type="slidenum">
              <a:rPr lang="lt-LT" smtClean="0"/>
              <a:t>‹#›</a:t>
            </a:fld>
            <a:endParaRPr lang="lt-LT"/>
          </a:p>
        </p:txBody>
      </p:sp>
    </p:spTree>
    <p:extLst>
      <p:ext uri="{BB962C8B-B14F-4D97-AF65-F5344CB8AC3E}">
        <p14:creationId xmlns:p14="http://schemas.microsoft.com/office/powerpoint/2010/main" val="560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74D24897-3C30-44E1-9756-3976B204F6E0}" type="datetimeFigureOut">
              <a:rPr lang="lt-LT" smtClean="0"/>
              <a:t>2022-09-12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544EE4C-2580-46D8-B60B-A20F23B25BAF}" type="slidenum">
              <a:rPr lang="lt-LT" smtClean="0"/>
              <a:t>‹#›</a:t>
            </a:fld>
            <a:endParaRPr lang="lt-LT"/>
          </a:p>
        </p:txBody>
      </p:sp>
    </p:spTree>
    <p:extLst>
      <p:ext uri="{BB962C8B-B14F-4D97-AF65-F5344CB8AC3E}">
        <p14:creationId xmlns:p14="http://schemas.microsoft.com/office/powerpoint/2010/main" val="108529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lt-LT"/>
              <a:t>Spustelėję redaguokite stilių</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74D24897-3C30-44E1-9756-3976B204F6E0}" type="datetimeFigureOut">
              <a:rPr lang="lt-LT" smtClean="0"/>
              <a:t>2022-09-12</a:t>
            </a:fld>
            <a:endParaRPr lang="lt-LT"/>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lt-LT"/>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2544EE4C-2580-46D8-B60B-A20F23B25BAF}" type="slidenum">
              <a:rPr lang="lt-LT" smtClean="0"/>
              <a:t>‹#›</a:t>
            </a:fld>
            <a:endParaRPr lang="lt-LT"/>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803425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74D24897-3C30-44E1-9756-3976B204F6E0}" type="datetimeFigureOut">
              <a:rPr lang="lt-LT" smtClean="0"/>
              <a:t>2022-09-12</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544EE4C-2580-46D8-B60B-A20F23B25BAF}" type="slidenum">
              <a:rPr lang="lt-LT" smtClean="0"/>
              <a:t>‹#›</a:t>
            </a:fld>
            <a:endParaRPr lang="lt-LT"/>
          </a:p>
        </p:txBody>
      </p:sp>
    </p:spTree>
    <p:extLst>
      <p:ext uri="{BB962C8B-B14F-4D97-AF65-F5344CB8AC3E}">
        <p14:creationId xmlns:p14="http://schemas.microsoft.com/office/powerpoint/2010/main" val="42010286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lt-LT"/>
              <a:t>Spustelėję redaguokite stilių</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1257300" y="2909102"/>
            <a:ext cx="4800600" cy="299639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6633864" y="2909102"/>
            <a:ext cx="4800600" cy="299639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74D24897-3C30-44E1-9756-3976B204F6E0}" type="datetimeFigureOut">
              <a:rPr lang="lt-LT" smtClean="0"/>
              <a:t>2022-09-12</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2544EE4C-2580-46D8-B60B-A20F23B25BAF}" type="slidenum">
              <a:rPr lang="lt-LT" smtClean="0"/>
              <a:t>‹#›</a:t>
            </a:fld>
            <a:endParaRPr lang="lt-LT"/>
          </a:p>
        </p:txBody>
      </p:sp>
    </p:spTree>
    <p:extLst>
      <p:ext uri="{BB962C8B-B14F-4D97-AF65-F5344CB8AC3E}">
        <p14:creationId xmlns:p14="http://schemas.microsoft.com/office/powerpoint/2010/main" val="30885638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74D24897-3C30-44E1-9756-3976B204F6E0}" type="datetimeFigureOut">
              <a:rPr lang="lt-LT" smtClean="0"/>
              <a:t>2022-09-12</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2544EE4C-2580-46D8-B60B-A20F23B25BAF}" type="slidenum">
              <a:rPr lang="lt-LT" smtClean="0"/>
              <a:t>‹#›</a:t>
            </a:fld>
            <a:endParaRPr lang="lt-LT"/>
          </a:p>
        </p:txBody>
      </p:sp>
    </p:spTree>
    <p:extLst>
      <p:ext uri="{BB962C8B-B14F-4D97-AF65-F5344CB8AC3E}">
        <p14:creationId xmlns:p14="http://schemas.microsoft.com/office/powerpoint/2010/main" val="1956851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24897-3C30-44E1-9756-3976B204F6E0}" type="datetimeFigureOut">
              <a:rPr lang="lt-LT" smtClean="0"/>
              <a:t>2022-09-12</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2544EE4C-2580-46D8-B60B-A20F23B25BAF}" type="slidenum">
              <a:rPr lang="lt-LT" smtClean="0"/>
              <a:t>‹#›</a:t>
            </a:fld>
            <a:endParaRPr lang="lt-LT"/>
          </a:p>
        </p:txBody>
      </p:sp>
    </p:spTree>
    <p:extLst>
      <p:ext uri="{BB962C8B-B14F-4D97-AF65-F5344CB8AC3E}">
        <p14:creationId xmlns:p14="http://schemas.microsoft.com/office/powerpoint/2010/main" val="145450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lt-LT"/>
              <a:t>Spustelėję redaguokite stilių</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a:xfrm>
            <a:off x="765051" y="6375679"/>
            <a:ext cx="1233355" cy="348462"/>
          </a:xfrm>
        </p:spPr>
        <p:txBody>
          <a:bodyPr/>
          <a:lstStyle/>
          <a:p>
            <a:fld id="{74D24897-3C30-44E1-9756-3976B204F6E0}" type="datetimeFigureOut">
              <a:rPr lang="lt-LT" smtClean="0"/>
              <a:t>2022-09-12</a:t>
            </a:fld>
            <a:endParaRPr lang="lt-LT"/>
          </a:p>
        </p:txBody>
      </p:sp>
      <p:sp>
        <p:nvSpPr>
          <p:cNvPr id="6" name="Footer Placeholder 5"/>
          <p:cNvSpPr>
            <a:spLocks noGrp="1"/>
          </p:cNvSpPr>
          <p:nvPr>
            <p:ph type="ftr" sz="quarter" idx="11"/>
          </p:nvPr>
        </p:nvSpPr>
        <p:spPr>
          <a:xfrm>
            <a:off x="2103620" y="6375679"/>
            <a:ext cx="3482179" cy="345796"/>
          </a:xfrm>
        </p:spPr>
        <p:txBody>
          <a:bodyPr/>
          <a:lstStyle/>
          <a:p>
            <a:endParaRPr lang="lt-LT"/>
          </a:p>
        </p:txBody>
      </p:sp>
      <p:sp>
        <p:nvSpPr>
          <p:cNvPr id="7" name="Slide Number Placeholder 6"/>
          <p:cNvSpPr>
            <a:spLocks noGrp="1"/>
          </p:cNvSpPr>
          <p:nvPr>
            <p:ph type="sldNum" sz="quarter" idx="12"/>
          </p:nvPr>
        </p:nvSpPr>
        <p:spPr>
          <a:xfrm>
            <a:off x="5691014" y="6375679"/>
            <a:ext cx="1232456" cy="345796"/>
          </a:xfrm>
        </p:spPr>
        <p:txBody>
          <a:bodyPr/>
          <a:lstStyle/>
          <a:p>
            <a:fld id="{2544EE4C-2580-46D8-B60B-A20F23B25BAF}" type="slidenum">
              <a:rPr lang="lt-LT" smtClean="0"/>
              <a:t>‹#›</a:t>
            </a:fld>
            <a:endParaRPr lang="lt-LT"/>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07176994"/>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piktogramą norėdami įtraukti paveikslėlį</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lt-LT"/>
              <a:t>Spustelėję redaguokite stilių</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a:xfrm>
            <a:off x="765950" y="6375679"/>
            <a:ext cx="1232456" cy="348462"/>
          </a:xfrm>
        </p:spPr>
        <p:txBody>
          <a:bodyPr/>
          <a:lstStyle/>
          <a:p>
            <a:fld id="{74D24897-3C30-44E1-9756-3976B204F6E0}" type="datetimeFigureOut">
              <a:rPr lang="lt-LT" smtClean="0"/>
              <a:t>2022-09-12</a:t>
            </a:fld>
            <a:endParaRPr lang="lt-LT"/>
          </a:p>
        </p:txBody>
      </p:sp>
      <p:sp>
        <p:nvSpPr>
          <p:cNvPr id="6" name="Footer Placeholder 5"/>
          <p:cNvSpPr>
            <a:spLocks noGrp="1"/>
          </p:cNvSpPr>
          <p:nvPr>
            <p:ph type="ftr" sz="quarter" idx="11"/>
          </p:nvPr>
        </p:nvSpPr>
        <p:spPr>
          <a:xfrm>
            <a:off x="2103621" y="6375679"/>
            <a:ext cx="3482178" cy="345796"/>
          </a:xfrm>
        </p:spPr>
        <p:txBody>
          <a:bodyPr/>
          <a:lstStyle/>
          <a:p>
            <a:endParaRPr lang="lt-LT"/>
          </a:p>
        </p:txBody>
      </p:sp>
      <p:sp>
        <p:nvSpPr>
          <p:cNvPr id="7" name="Slide Number Placeholder 6"/>
          <p:cNvSpPr>
            <a:spLocks noGrp="1"/>
          </p:cNvSpPr>
          <p:nvPr>
            <p:ph type="sldNum" sz="quarter" idx="12"/>
          </p:nvPr>
        </p:nvSpPr>
        <p:spPr>
          <a:xfrm>
            <a:off x="5687568" y="6375679"/>
            <a:ext cx="1234440" cy="345796"/>
          </a:xfrm>
        </p:spPr>
        <p:txBody>
          <a:bodyPr/>
          <a:lstStyle/>
          <a:p>
            <a:fld id="{2544EE4C-2580-46D8-B60B-A20F23B25BAF}" type="slidenum">
              <a:rPr lang="lt-LT" smtClean="0"/>
              <a:t>‹#›</a:t>
            </a:fld>
            <a:endParaRPr lang="lt-LT"/>
          </a:p>
        </p:txBody>
      </p:sp>
    </p:spTree>
    <p:extLst>
      <p:ext uri="{BB962C8B-B14F-4D97-AF65-F5344CB8AC3E}">
        <p14:creationId xmlns:p14="http://schemas.microsoft.com/office/powerpoint/2010/main" val="523312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lt-LT"/>
              <a:t>Spustelėję redaguokite stilių</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74D24897-3C30-44E1-9756-3976B204F6E0}" type="datetimeFigureOut">
              <a:rPr lang="lt-LT" smtClean="0"/>
              <a:t>2022-09-12</a:t>
            </a:fld>
            <a:endParaRPr lang="lt-LT"/>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lt-LT"/>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2544EE4C-2580-46D8-B60B-A20F23B25BAF}" type="slidenum">
              <a:rPr lang="lt-LT" smtClean="0"/>
              <a:t>‹#›</a:t>
            </a:fld>
            <a:endParaRPr lang="lt-LT"/>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587911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facebook.com/Josvaini%C5%B3-gimnazija-219081471627340"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facebook.com/JGMT15/" TargetMode="External"/><Relationship Id="rId5" Type="http://schemas.openxmlformats.org/officeDocument/2006/relationships/hyperlink" Target="https://josvainiugimnazija.lt/"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22E2C0-A8D7-5D3C-056B-78968A037E58}"/>
              </a:ext>
            </a:extLst>
          </p:cNvPr>
          <p:cNvSpPr txBox="1"/>
          <p:nvPr/>
        </p:nvSpPr>
        <p:spPr>
          <a:xfrm>
            <a:off x="3118900" y="87992"/>
            <a:ext cx="6094674" cy="571438"/>
          </a:xfrm>
          <a:prstGeom prst="rect">
            <a:avLst/>
          </a:prstGeom>
          <a:noFill/>
        </p:spPr>
        <p:txBody>
          <a:bodyPr wrap="square">
            <a:spAutoFit/>
          </a:bodyPr>
          <a:lstStyle/>
          <a:p>
            <a:pPr marL="0" marR="0" lvl="0" indent="0" algn="ctr" defTabSz="685800" rtl="0" eaLnBrk="1" fontAlgn="auto" latinLnBrk="0" hangingPunct="1">
              <a:lnSpc>
                <a:spcPct val="120000"/>
              </a:lnSpc>
              <a:spcBef>
                <a:spcPts val="0"/>
              </a:spcBef>
              <a:spcAft>
                <a:spcPts val="0"/>
              </a:spcAft>
              <a:buClr>
                <a:srgbClr val="F81B02"/>
              </a:buClr>
              <a:buSzPct val="110000"/>
              <a:buFont typeface="Wingdings" panose="05000000000000000000" pitchFamily="2" charset="2"/>
              <a:buNone/>
              <a:tabLst/>
              <a:defRPr/>
            </a:pPr>
            <a:r>
              <a:rPr kumimoji="0" lang="lt-LT" sz="2800" b="1" i="0" u="none" strike="noStrike" kern="1200" cap="none" spc="0" normalizeH="0" baseline="0" noProof="0" dirty="0">
                <a:ln>
                  <a:noFill/>
                </a:ln>
                <a:solidFill>
                  <a:schemeClr val="accent5">
                    <a:lumMod val="50000"/>
                  </a:schemeClr>
                </a:solidFill>
                <a:effectLst/>
                <a:uLnTx/>
                <a:uFillTx/>
                <a:latin typeface="Arial Rounded MT Bold" panose="020F0704030504030204" pitchFamily="34" charset="0"/>
                <a:ea typeface="Times New Roman"/>
                <a:cs typeface="Times New Roman"/>
              </a:rPr>
              <a:t>Kėdainių r. Josvainių gimnazija</a:t>
            </a:r>
          </a:p>
        </p:txBody>
      </p:sp>
      <p:pic>
        <p:nvPicPr>
          <p:cNvPr id="4" name="Picture 5">
            <a:extLst>
              <a:ext uri="{FF2B5EF4-FFF2-40B4-BE49-F238E27FC236}">
                <a16:creationId xmlns:a16="http://schemas.microsoft.com/office/drawing/2014/main" id="{FC80FC1F-9CEF-FC9B-513D-08180DCD3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339" y="1196387"/>
            <a:ext cx="1470178" cy="126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EF372A26-3B8C-CB36-8694-C61A1818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45" y="1191305"/>
            <a:ext cx="1800658"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53A588F-663F-9243-6E1B-46DE60D810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8599" y="970507"/>
            <a:ext cx="1039080" cy="61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762D6C02-660D-50AA-F6ED-88C3256022E2}"/>
              </a:ext>
            </a:extLst>
          </p:cNvPr>
          <p:cNvSpPr txBox="1"/>
          <p:nvPr/>
        </p:nvSpPr>
        <p:spPr>
          <a:xfrm>
            <a:off x="3419061" y="2367435"/>
            <a:ext cx="5069419" cy="1216230"/>
          </a:xfrm>
          <a:prstGeom prst="rect">
            <a:avLst/>
          </a:prstGeom>
          <a:noFill/>
        </p:spPr>
        <p:txBody>
          <a:bodyPr wrap="square">
            <a:spAutoFit/>
          </a:bodyPr>
          <a:lstStyle/>
          <a:p>
            <a:pPr marL="0" marR="0" lvl="0" indent="0" algn="ctr" defTabSz="685800" rtl="0" eaLnBrk="1" fontAlgn="auto" latinLnBrk="0" hangingPunct="1">
              <a:lnSpc>
                <a:spcPct val="120000"/>
              </a:lnSpc>
              <a:spcBef>
                <a:spcPts val="0"/>
              </a:spcBef>
              <a:spcAft>
                <a:spcPts val="0"/>
              </a:spcAft>
              <a:buClr>
                <a:srgbClr val="F81B02"/>
              </a:buClr>
              <a:buSzPct val="110000"/>
              <a:buFont typeface="Wingdings" panose="05000000000000000000" pitchFamily="2" charset="2"/>
              <a:buNone/>
              <a:tabLst/>
              <a:defRPr/>
            </a:pPr>
            <a:r>
              <a:rPr kumimoji="0" lang="lt-LT" sz="3200" b="1" i="0" u="none" strike="noStrike" kern="1200" cap="none" spc="0" normalizeH="0" baseline="0" noProof="0" dirty="0">
                <a:ln>
                  <a:noFill/>
                </a:ln>
                <a:solidFill>
                  <a:schemeClr val="accent5">
                    <a:lumMod val="50000"/>
                  </a:schemeClr>
                </a:solidFill>
                <a:effectLst/>
                <a:uLnTx/>
                <a:uFillTx/>
                <a:latin typeface="Arial Rounded MT Bold" panose="020F0704030504030204" pitchFamily="34" charset="0"/>
                <a:ea typeface="+mn-ea"/>
                <a:cs typeface="+mn-cs"/>
              </a:rPr>
              <a:t>Sveikatingumo renginiai</a:t>
            </a:r>
          </a:p>
          <a:p>
            <a:pPr marL="0" marR="0" lvl="0" indent="0" algn="ctr" defTabSz="685800" rtl="0" eaLnBrk="1" fontAlgn="auto" latinLnBrk="0" hangingPunct="1">
              <a:lnSpc>
                <a:spcPct val="120000"/>
              </a:lnSpc>
              <a:spcBef>
                <a:spcPts val="0"/>
              </a:spcBef>
              <a:spcAft>
                <a:spcPts val="0"/>
              </a:spcAft>
              <a:buClr>
                <a:srgbClr val="F81B02"/>
              </a:buClr>
              <a:buSzPct val="110000"/>
              <a:buFont typeface="Wingdings" panose="05000000000000000000" pitchFamily="2" charset="2"/>
              <a:buNone/>
              <a:tabLst/>
              <a:defRPr/>
            </a:pPr>
            <a:r>
              <a:rPr lang="lt-LT" sz="3200" b="1" dirty="0">
                <a:solidFill>
                  <a:schemeClr val="accent5">
                    <a:lumMod val="50000"/>
                  </a:schemeClr>
                </a:solidFill>
                <a:latin typeface="Arial Rounded MT Bold" panose="020F0704030504030204" pitchFamily="34" charset="0"/>
              </a:rPr>
              <a:t>2021-2022</a:t>
            </a:r>
            <a:endParaRPr kumimoji="0" lang="lt-LT" sz="3200" b="1" i="0" u="none" strike="noStrike" kern="1200" cap="none" spc="0" normalizeH="0" baseline="0" noProof="0" dirty="0">
              <a:ln>
                <a:noFill/>
              </a:ln>
              <a:solidFill>
                <a:schemeClr val="accent5">
                  <a:lumMod val="50000"/>
                </a:schemeClr>
              </a:solidFill>
              <a:effectLst/>
              <a:uLnTx/>
              <a:uFillTx/>
              <a:latin typeface="Arial Rounded MT Bold" panose="020F0704030504030204" pitchFamily="34" charset="0"/>
              <a:ea typeface="+mn-ea"/>
              <a:cs typeface="+mn-cs"/>
            </a:endParaRPr>
          </a:p>
        </p:txBody>
      </p:sp>
      <p:sp>
        <p:nvSpPr>
          <p:cNvPr id="11" name="TextBox 10">
            <a:extLst>
              <a:ext uri="{FF2B5EF4-FFF2-40B4-BE49-F238E27FC236}">
                <a16:creationId xmlns:a16="http://schemas.microsoft.com/office/drawing/2014/main" id="{FF83198B-222F-652C-9EC9-04BCF7DC5FD7}"/>
              </a:ext>
            </a:extLst>
          </p:cNvPr>
          <p:cNvSpPr txBox="1"/>
          <p:nvPr/>
        </p:nvSpPr>
        <p:spPr>
          <a:xfrm>
            <a:off x="2590369" y="5951337"/>
            <a:ext cx="7335542" cy="738664"/>
          </a:xfrm>
          <a:prstGeom prst="rect">
            <a:avLst/>
          </a:prstGeom>
          <a:noFill/>
        </p:spPr>
        <p:txBody>
          <a:bodyPr wrap="square">
            <a:spAutoFit/>
          </a:bodyPr>
          <a:lstStyle/>
          <a:p>
            <a:pPr algn="ctr"/>
            <a:r>
              <a:rPr lang="lt-LT" sz="1400" dirty="0">
                <a:solidFill>
                  <a:schemeClr val="accent5">
                    <a:lumMod val="50000"/>
                  </a:schemeClr>
                </a:solidFill>
                <a:hlinkClick r:id="rId5">
                  <a:extLst>
                    <a:ext uri="{A12FA001-AC4F-418D-AE19-62706E023703}">
                      <ahyp:hlinkClr xmlns:ahyp="http://schemas.microsoft.com/office/drawing/2018/hyperlinkcolor" val="tx"/>
                    </a:ext>
                  </a:extLst>
                </a:hlinkClick>
              </a:rPr>
              <a:t>https://josvainiugimnazija.lt/</a:t>
            </a:r>
            <a:r>
              <a:rPr lang="lt-LT" sz="1400" dirty="0">
                <a:solidFill>
                  <a:schemeClr val="accent5">
                    <a:lumMod val="50000"/>
                  </a:schemeClr>
                </a:solidFill>
              </a:rPr>
              <a:t>  </a:t>
            </a:r>
          </a:p>
          <a:p>
            <a:pPr algn="ctr"/>
            <a:r>
              <a:rPr lang="lt-LT" sz="1400" dirty="0">
                <a:solidFill>
                  <a:schemeClr val="accent5">
                    <a:lumMod val="50000"/>
                  </a:schemeClr>
                </a:solidFill>
                <a:hlinkClick r:id="rId6">
                  <a:extLst>
                    <a:ext uri="{A12FA001-AC4F-418D-AE19-62706E023703}">
                      <ahyp:hlinkClr xmlns:ahyp="http://schemas.microsoft.com/office/drawing/2018/hyperlinkcolor" val="tx"/>
                    </a:ext>
                  </a:extLst>
                </a:hlinkClick>
              </a:rPr>
              <a:t>https://www.facebook.com/JGMT15/</a:t>
            </a:r>
            <a:r>
              <a:rPr lang="lt-LT" sz="1400" dirty="0">
                <a:solidFill>
                  <a:schemeClr val="accent5">
                    <a:lumMod val="50000"/>
                  </a:schemeClr>
                </a:solidFill>
              </a:rPr>
              <a:t>  </a:t>
            </a:r>
          </a:p>
          <a:p>
            <a:pPr algn="ctr"/>
            <a:r>
              <a:rPr lang="lt-LT" sz="1400" dirty="0">
                <a:solidFill>
                  <a:schemeClr val="accent5">
                    <a:lumMod val="50000"/>
                  </a:schemeClr>
                </a:solidFill>
                <a:hlinkClick r:id="rId7">
                  <a:extLst>
                    <a:ext uri="{A12FA001-AC4F-418D-AE19-62706E023703}">
                      <ahyp:hlinkClr xmlns:ahyp="http://schemas.microsoft.com/office/drawing/2018/hyperlinkcolor" val="tx"/>
                    </a:ext>
                  </a:extLst>
                </a:hlinkClick>
              </a:rPr>
              <a:t>https://www.facebook.com/Josvaini%C5%B3-gimnazija-219081471627340</a:t>
            </a:r>
            <a:r>
              <a:rPr lang="lt-LT" sz="1400" dirty="0">
                <a:solidFill>
                  <a:schemeClr val="accent5">
                    <a:lumMod val="50000"/>
                  </a:schemeClr>
                </a:solidFill>
              </a:rPr>
              <a:t>   </a:t>
            </a:r>
            <a:endParaRPr lang="lt-LT" dirty="0">
              <a:solidFill>
                <a:schemeClr val="accent5">
                  <a:lumMod val="50000"/>
                </a:schemeClr>
              </a:solidFill>
            </a:endParaRPr>
          </a:p>
        </p:txBody>
      </p:sp>
    </p:spTree>
    <p:extLst>
      <p:ext uri="{BB962C8B-B14F-4D97-AF65-F5344CB8AC3E}">
        <p14:creationId xmlns:p14="http://schemas.microsoft.com/office/powerpoint/2010/main" val="4219586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444D32-6AB1-4AA2-B007-47DA3AFCC8AF}"/>
              </a:ext>
            </a:extLst>
          </p:cNvPr>
          <p:cNvSpPr txBox="1"/>
          <p:nvPr/>
        </p:nvSpPr>
        <p:spPr>
          <a:xfrm>
            <a:off x="4071068" y="2717560"/>
            <a:ext cx="443682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t-LT" sz="2000" b="1" i="0" u="none" strike="noStrike" kern="1200" cap="none" spc="0" normalizeH="0" baseline="0" noProof="0" dirty="0">
              <a:ln>
                <a:noFill/>
              </a:ln>
              <a:solidFill>
                <a:srgbClr val="D36F6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AB9A12E-9285-A88D-8005-57F58A0E8F1F}"/>
              </a:ext>
            </a:extLst>
          </p:cNvPr>
          <p:cNvSpPr txBox="1"/>
          <p:nvPr/>
        </p:nvSpPr>
        <p:spPr>
          <a:xfrm>
            <a:off x="1644263" y="630992"/>
            <a:ext cx="8903473"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2400" b="1"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Sportas, aktyvi veikla – geriausia investicija į sveikatą!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5ED7725C-1E90-BB6D-C08A-857350FA955B}"/>
              </a:ext>
            </a:extLst>
          </p:cNvPr>
          <p:cNvSpPr txBox="1"/>
          <p:nvPr/>
        </p:nvSpPr>
        <p:spPr>
          <a:xfrm>
            <a:off x="278717" y="1593870"/>
            <a:ext cx="7044433"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Siekiant skatinti vaikus ir miestelio bendruomenę daugiau judėti, rinktis sveiką ir aktyvų gyvenimo būdą, organizuotas sportinis renginys mažiesiems Josvainių darželio vaikams.</a:t>
            </a:r>
          </a:p>
        </p:txBody>
      </p:sp>
      <p:pic>
        <p:nvPicPr>
          <p:cNvPr id="4" name="Paveikslėlis 3">
            <a:extLst>
              <a:ext uri="{FF2B5EF4-FFF2-40B4-BE49-F238E27FC236}">
                <a16:creationId xmlns:a16="http://schemas.microsoft.com/office/drawing/2014/main" id="{AA7BA325-0F4E-F368-A4B8-152F6AC82D3C}"/>
              </a:ext>
            </a:extLst>
          </p:cNvPr>
          <p:cNvPicPr>
            <a:picLocks noChangeAspect="1"/>
          </p:cNvPicPr>
          <p:nvPr/>
        </p:nvPicPr>
        <p:blipFill>
          <a:blip r:embed="rId2"/>
          <a:stretch>
            <a:fillRect/>
          </a:stretch>
        </p:blipFill>
        <p:spPr>
          <a:xfrm>
            <a:off x="5078233" y="2934527"/>
            <a:ext cx="5182368" cy="3429000"/>
          </a:xfrm>
          <a:prstGeom prst="rect">
            <a:avLst/>
          </a:prstGeom>
        </p:spPr>
      </p:pic>
    </p:spTree>
    <p:extLst>
      <p:ext uri="{BB962C8B-B14F-4D97-AF65-F5344CB8AC3E}">
        <p14:creationId xmlns:p14="http://schemas.microsoft.com/office/powerpoint/2010/main" val="2960945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7CE561-FFBD-7534-8C6A-97E45135F71E}"/>
              </a:ext>
            </a:extLst>
          </p:cNvPr>
          <p:cNvSpPr txBox="1"/>
          <p:nvPr/>
        </p:nvSpPr>
        <p:spPr>
          <a:xfrm>
            <a:off x="126460" y="468764"/>
            <a:ext cx="9044290" cy="6001643"/>
          </a:xfrm>
          <a:prstGeom prst="rect">
            <a:avLst/>
          </a:prstGeom>
          <a:noFill/>
        </p:spPr>
        <p:txBody>
          <a:bodyPr wrap="square">
            <a:spAutoFit/>
          </a:bodyPr>
          <a:lstStyle/>
          <a:p>
            <a:endParaRPr lang="lt-LT" sz="2400" dirty="0">
              <a:solidFill>
                <a:schemeClr val="accent5">
                  <a:lumMod val="50000"/>
                </a:schemeClr>
              </a:solidFill>
              <a:latin typeface="Jokerman" panose="04090605060D06020702" pitchFamily="82" charset="0"/>
            </a:endParaRPr>
          </a:p>
          <a:p>
            <a:pPr algn="ctr"/>
            <a:r>
              <a:rPr lang="lt-LT" sz="2400" dirty="0">
                <a:solidFill>
                  <a:schemeClr val="accent5">
                    <a:lumMod val="50000"/>
                  </a:schemeClr>
                </a:solidFill>
                <a:latin typeface="Jokerman" panose="04090605060D06020702" pitchFamily="82" charset="0"/>
              </a:rPr>
              <a:t>Visuotinė bėgimo akcija, kuri skiriama </a:t>
            </a:r>
          </a:p>
          <a:p>
            <a:pPr algn="ctr"/>
            <a:r>
              <a:rPr lang="lt-LT" sz="2400" dirty="0">
                <a:solidFill>
                  <a:schemeClr val="accent5">
                    <a:lumMod val="50000"/>
                  </a:schemeClr>
                </a:solidFill>
                <a:latin typeface="Jokerman" panose="04090605060D06020702" pitchFamily="82" charset="0"/>
              </a:rPr>
              <a:t>PASAULINEI ŽEMĖS DIENAI </a:t>
            </a:r>
          </a:p>
          <a:p>
            <a:pPr algn="ctr"/>
            <a:r>
              <a:rPr lang="lt-LT" sz="2400" dirty="0">
                <a:solidFill>
                  <a:schemeClr val="accent5">
                    <a:lumMod val="50000"/>
                  </a:schemeClr>
                </a:solidFill>
                <a:latin typeface="Jokerman" panose="04090605060D06020702" pitchFamily="82" charset="0"/>
              </a:rPr>
              <a:t>paminėti</a:t>
            </a:r>
          </a:p>
          <a:p>
            <a:endParaRPr lang="lt-LT" sz="2400" dirty="0">
              <a:solidFill>
                <a:schemeClr val="accent5">
                  <a:lumMod val="50000"/>
                </a:schemeClr>
              </a:solidFill>
              <a:latin typeface="Jokerman" panose="04090605060D06020702" pitchFamily="82" charset="0"/>
            </a:endParaRPr>
          </a:p>
          <a:p>
            <a:r>
              <a:rPr lang="lt-LT" sz="2400" dirty="0">
                <a:solidFill>
                  <a:schemeClr val="accent5">
                    <a:lumMod val="50000"/>
                  </a:schemeClr>
                </a:solidFill>
                <a:latin typeface="Jokerman" panose="04090605060D06020702" pitchFamily="82" charset="0"/>
              </a:rPr>
              <a:t>Masiškumas rodo mūsų vienybę, mūsų supratimą, kokia svarbi mums yra ŽEMĖ, KAIP PLANETA, kokia svarbi yra TAIKA ŽEMĖJE.</a:t>
            </a:r>
          </a:p>
          <a:p>
            <a:endParaRPr lang="lt-LT" sz="2400" dirty="0">
              <a:solidFill>
                <a:schemeClr val="accent5">
                  <a:lumMod val="50000"/>
                </a:schemeClr>
              </a:solidFill>
              <a:latin typeface="Jokerman" panose="04090605060D06020702" pitchFamily="82" charset="0"/>
            </a:endParaRPr>
          </a:p>
          <a:p>
            <a:r>
              <a:rPr lang="lt-LT" sz="2400" dirty="0">
                <a:solidFill>
                  <a:schemeClr val="accent5">
                    <a:lumMod val="50000"/>
                  </a:schemeClr>
                </a:solidFill>
                <a:latin typeface="Jokerman" panose="04090605060D06020702" pitchFamily="82" charset="0"/>
              </a:rPr>
              <a:t>Dalyvaudami šioje akcijoje kiekvienas SAU įrodėme, kad esame STIPRŪS, kad esame ATSAKINGI, PLIETIŠKI.</a:t>
            </a:r>
          </a:p>
          <a:p>
            <a:endParaRPr lang="lt-LT" sz="2400" dirty="0">
              <a:solidFill>
                <a:schemeClr val="accent5">
                  <a:lumMod val="50000"/>
                </a:schemeClr>
              </a:solidFill>
              <a:latin typeface="Jokerman" panose="04090605060D06020702" pitchFamily="82" charset="0"/>
            </a:endParaRPr>
          </a:p>
          <a:p>
            <a:r>
              <a:rPr lang="lt-LT" sz="2400" dirty="0">
                <a:solidFill>
                  <a:schemeClr val="accent5">
                    <a:lumMod val="50000"/>
                  </a:schemeClr>
                </a:solidFill>
                <a:latin typeface="Jokerman" panose="04090605060D06020702" pitchFamily="82" charset="0"/>
              </a:rPr>
              <a:t>Rankose laikydami Žemės vėliavą, savo šalies ir Ukrainos simboliką ir dalyvaudami šioje SOLIDARUMO akcijoje, parodėme, kad esame neabejingi viskam, kas vyksta mūsų PLANETOJE - ŽEMĖJE!</a:t>
            </a:r>
          </a:p>
        </p:txBody>
      </p:sp>
      <p:pic>
        <p:nvPicPr>
          <p:cNvPr id="6" name="Paveikslėlis 5" descr="Paveikslėlis, kuriame yra pastatas, asmuo, laukas, geltona&#10;&#10;Automatiškai sugeneruotas aprašymas">
            <a:extLst>
              <a:ext uri="{FF2B5EF4-FFF2-40B4-BE49-F238E27FC236}">
                <a16:creationId xmlns:a16="http://schemas.microsoft.com/office/drawing/2014/main" id="{7A138C1E-AFA1-667E-565A-CF6483C92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642" y="1150565"/>
            <a:ext cx="2765898" cy="1843932"/>
          </a:xfrm>
          <a:prstGeom prst="rect">
            <a:avLst/>
          </a:prstGeom>
        </p:spPr>
      </p:pic>
      <p:pic>
        <p:nvPicPr>
          <p:cNvPr id="8" name="Paveikslėlis 7" descr="Paveikslėlis, kuriame yra asmuo, žemė, laukas&#10;&#10;Automatiškai sugeneruotas aprašymas">
            <a:extLst>
              <a:ext uri="{FF2B5EF4-FFF2-40B4-BE49-F238E27FC236}">
                <a16:creationId xmlns:a16="http://schemas.microsoft.com/office/drawing/2014/main" id="{C4DF35D3-6407-23D4-5325-00FB35A0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9642" y="3429000"/>
            <a:ext cx="2765898" cy="1843932"/>
          </a:xfrm>
          <a:prstGeom prst="rect">
            <a:avLst/>
          </a:prstGeom>
        </p:spPr>
      </p:pic>
    </p:spTree>
    <p:extLst>
      <p:ext uri="{BB962C8B-B14F-4D97-AF65-F5344CB8AC3E}">
        <p14:creationId xmlns:p14="http://schemas.microsoft.com/office/powerpoint/2010/main" val="3657483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444D32-6AB1-4AA2-B007-47DA3AFCC8AF}"/>
              </a:ext>
            </a:extLst>
          </p:cNvPr>
          <p:cNvSpPr txBox="1"/>
          <p:nvPr/>
        </p:nvSpPr>
        <p:spPr>
          <a:xfrm>
            <a:off x="4071068" y="2717560"/>
            <a:ext cx="443682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t-LT" sz="2000" b="1" i="0" u="none" strike="noStrike" kern="1200" cap="none" spc="0" normalizeH="0" baseline="0" noProof="0" dirty="0">
              <a:ln>
                <a:noFill/>
              </a:ln>
              <a:solidFill>
                <a:srgbClr val="D36F6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ED7725C-1E90-BB6D-C08A-857350FA955B}"/>
              </a:ext>
            </a:extLst>
          </p:cNvPr>
          <p:cNvSpPr txBox="1"/>
          <p:nvPr/>
        </p:nvSpPr>
        <p:spPr>
          <a:xfrm>
            <a:off x="278717" y="461176"/>
            <a:ext cx="11632337" cy="36625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Rudeninių lapų gaudynės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,,Sugrėbti visus lapus ir sugrūsti į maišus nemažoje teritorijoje -  </a:t>
            </a:r>
            <a:r>
              <a:rPr lang="lt-LT" sz="2400" dirty="0">
                <a:solidFill>
                  <a:srgbClr val="D36F68">
                    <a:lumMod val="50000"/>
                  </a:srgbClr>
                </a:solidFill>
                <a:latin typeface="Jokerman" panose="04090605060D06020702" pitchFamily="82" charset="0"/>
              </a:rPr>
              <a:t>k</a:t>
            </a:r>
            <a:r>
              <a:rPr kumimoji="0" lang="lt-LT" sz="2400" b="0" i="0" u="none" strike="noStrike" kern="1200" cap="none" spc="0" normalizeH="0" baseline="0" noProof="0" dirty="0" err="1">
                <a:ln>
                  <a:noFill/>
                </a:ln>
                <a:solidFill>
                  <a:srgbClr val="D36F68">
                    <a:lumMod val="50000"/>
                  </a:srgbClr>
                </a:solidFill>
                <a:effectLst/>
                <a:uLnTx/>
                <a:uFillTx/>
                <a:latin typeface="Jokerman" panose="04090605060D06020702" pitchFamily="82" charset="0"/>
                <a:ea typeface="+mn-ea"/>
                <a:cs typeface="+mn-cs"/>
              </a:rPr>
              <a:t>ol</a:t>
            </a:r>
            <a:r>
              <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 kas tai neįmanoma užduotis, nes rudeniniai auksaspalviai dar ne kartą iš naujo nuklos medžiais apaugintas vietoves“.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Visgi Josvainių socialinis ir ugdymo centras, sulaukęs mokinių pagalbos, labai džiaugėsi. Tokia teritorija, o valanda kita ir pievelė švari. </a:t>
            </a:r>
          </a:p>
          <a:p>
            <a:pPr marL="0" marR="0" lvl="0" indent="0" algn="l" defTabSz="457200" rtl="0" eaLnBrk="1" fontAlgn="auto" latinLnBrk="0" hangingPunct="1">
              <a:lnSpc>
                <a:spcPct val="100000"/>
              </a:lnSpc>
              <a:spcBef>
                <a:spcPts val="0"/>
              </a:spcBef>
              <a:spcAft>
                <a:spcPts val="0"/>
              </a:spcAft>
              <a:buClrTx/>
              <a:buSzTx/>
              <a:buFontTx/>
              <a:buNone/>
              <a:tabLst/>
              <a:defRPr/>
            </a:pPr>
            <a:r>
              <a:rPr lang="lt-LT" sz="2400" dirty="0">
                <a:solidFill>
                  <a:srgbClr val="D36F68">
                    <a:lumMod val="50000"/>
                  </a:srgbClr>
                </a:solidFill>
                <a:latin typeface="Jokerman" panose="04090605060D06020702" pitchFamily="82" charset="0"/>
              </a:rPr>
              <a:t>P</a:t>
            </a:r>
            <a:r>
              <a:rPr kumimoji="0" lang="lt-LT" sz="2400" b="0" i="0" u="none" strike="noStrike" kern="1200" cap="none" spc="0" normalizeH="0" baseline="0" noProof="0" dirty="0" err="1">
                <a:ln>
                  <a:noFill/>
                </a:ln>
                <a:solidFill>
                  <a:srgbClr val="D36F68">
                    <a:lumMod val="50000"/>
                  </a:srgbClr>
                </a:solidFill>
                <a:effectLst/>
                <a:uLnTx/>
                <a:uFillTx/>
                <a:latin typeface="Jokerman" panose="04090605060D06020702" pitchFamily="82" charset="0"/>
                <a:ea typeface="+mn-ea"/>
                <a:cs typeface="+mn-cs"/>
              </a:rPr>
              <a:t>adėti</a:t>
            </a:r>
            <a:r>
              <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 kitiems yra ne tik malonu, skanu (buvome paskatinti saldžiomis dovanomis), bet ir gera patiems, sulaukus dėkingų šypsenų. </a:t>
            </a:r>
          </a:p>
        </p:txBody>
      </p:sp>
      <p:pic>
        <p:nvPicPr>
          <p:cNvPr id="6" name="Paveikslėlis 5" descr="Paveikslėlis, kuriame yra žolė, laukas, asmuo, žmonės&#10;&#10;Automatiškai sugeneruotas aprašymas">
            <a:extLst>
              <a:ext uri="{FF2B5EF4-FFF2-40B4-BE49-F238E27FC236}">
                <a16:creationId xmlns:a16="http://schemas.microsoft.com/office/drawing/2014/main" id="{8700B164-4ECE-CA04-1B62-265477B0A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6386" y="4540195"/>
            <a:ext cx="1303020" cy="1737360"/>
          </a:xfrm>
          <a:prstGeom prst="rect">
            <a:avLst/>
          </a:prstGeom>
        </p:spPr>
      </p:pic>
      <p:pic>
        <p:nvPicPr>
          <p:cNvPr id="9" name="Paveikslėlis 8" descr="Paveikslėlis, kuriame yra žolė, laukas&#10;&#10;Automatiškai sugeneruotas aprašymas">
            <a:extLst>
              <a:ext uri="{FF2B5EF4-FFF2-40B4-BE49-F238E27FC236}">
                <a16:creationId xmlns:a16="http://schemas.microsoft.com/office/drawing/2014/main" id="{0D84718B-F9CB-FC9A-1619-4661F0E9A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895" y="4540195"/>
            <a:ext cx="2710282" cy="1737360"/>
          </a:xfrm>
          <a:prstGeom prst="rect">
            <a:avLst/>
          </a:prstGeom>
        </p:spPr>
      </p:pic>
    </p:spTree>
    <p:extLst>
      <p:ext uri="{BB962C8B-B14F-4D97-AF65-F5344CB8AC3E}">
        <p14:creationId xmlns:p14="http://schemas.microsoft.com/office/powerpoint/2010/main" val="1918201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FEFDB0-C3CD-46AC-A50D-04A943F6440C}"/>
              </a:ext>
            </a:extLst>
          </p:cNvPr>
          <p:cNvSpPr txBox="1"/>
          <p:nvPr/>
        </p:nvSpPr>
        <p:spPr>
          <a:xfrm>
            <a:off x="77822" y="442040"/>
            <a:ext cx="11887200" cy="5262979"/>
          </a:xfrm>
          <a:prstGeom prst="rect">
            <a:avLst/>
          </a:prstGeom>
          <a:noFill/>
        </p:spPr>
        <p:txBody>
          <a:bodyPr wrap="square">
            <a:spAutoFit/>
          </a:bodyPr>
          <a:lstStyle/>
          <a:p>
            <a:pPr algn="ctr"/>
            <a:r>
              <a:rPr lang="lt-LT" sz="2000" dirty="0">
                <a:solidFill>
                  <a:schemeClr val="tx2">
                    <a:lumMod val="90000"/>
                    <a:lumOff val="10000"/>
                  </a:schemeClr>
                </a:solidFill>
              </a:rPr>
              <a:t>,,</a:t>
            </a:r>
            <a:r>
              <a:rPr lang="lt-LT" sz="2400" dirty="0">
                <a:solidFill>
                  <a:schemeClr val="accent5">
                    <a:lumMod val="50000"/>
                  </a:schemeClr>
                </a:solidFill>
                <a:latin typeface="Jokerman" panose="04090605060D06020702" pitchFamily="82" charset="0"/>
              </a:rPr>
              <a:t>SVEIKESNĖS MITYBOS LINK“</a:t>
            </a:r>
          </a:p>
          <a:p>
            <a:pPr algn="ctr"/>
            <a:r>
              <a:rPr lang="lt-LT" sz="2400" dirty="0">
                <a:solidFill>
                  <a:schemeClr val="accent5">
                    <a:lumMod val="50000"/>
                  </a:schemeClr>
                </a:solidFill>
                <a:latin typeface="Jokerman" panose="04090605060D06020702" pitchFamily="82" charset="0"/>
              </a:rPr>
              <a:t>2021-2022 mokslo metais tęsėme socialinės</a:t>
            </a:r>
          </a:p>
          <a:p>
            <a:pPr algn="ctr"/>
            <a:r>
              <a:rPr lang="lt-LT" sz="2400" dirty="0">
                <a:solidFill>
                  <a:schemeClr val="accent5">
                    <a:lumMod val="50000"/>
                  </a:schemeClr>
                </a:solidFill>
                <a:latin typeface="Jokerman" panose="04090605060D06020702" pitchFamily="82" charset="0"/>
              </a:rPr>
              <a:t>partnerystės programos ,, Valgyk protingai“ projektą ,,Sveikesnės mitybos link“,  kuris labai prisidėjo prie kokybiško technologijų</a:t>
            </a:r>
          </a:p>
          <a:p>
            <a:pPr algn="ctr"/>
            <a:r>
              <a:rPr lang="lt-LT" sz="2400" dirty="0">
                <a:solidFill>
                  <a:schemeClr val="accent5">
                    <a:lumMod val="50000"/>
                  </a:schemeClr>
                </a:solidFill>
                <a:latin typeface="Jokerman" panose="04090605060D06020702" pitchFamily="82" charset="0"/>
              </a:rPr>
              <a:t>(sveikos mitybos) ir Sveikatos, lytiškumo ugdymo bei rengimo šeimai bendrosios programos įgyvendinimo.</a:t>
            </a:r>
          </a:p>
          <a:p>
            <a:pPr algn="ctr"/>
            <a:r>
              <a:rPr lang="lt-LT" sz="2400" dirty="0">
                <a:solidFill>
                  <a:schemeClr val="accent5">
                    <a:lumMod val="50000"/>
                  </a:schemeClr>
                </a:solidFill>
                <a:latin typeface="Jokerman" panose="04090605060D06020702" pitchFamily="82" charset="0"/>
              </a:rPr>
              <a:t>Per programos įgyvendinimo laikotarpį projekto lėšomis naudojosi 5 - 2G mokiniai per technologijų mitybos pamokas, neformalaus ugdymo programos ,,Puodeli, virk!“  užsiėmimų metu, buvo vykdomi įvairūs projektai: ,,Spalvingas</a:t>
            </a:r>
          </a:p>
          <a:p>
            <a:pPr algn="ctr"/>
            <a:r>
              <a:rPr lang="lt-LT" sz="2400" dirty="0">
                <a:solidFill>
                  <a:schemeClr val="accent5">
                    <a:lumMod val="50000"/>
                  </a:schemeClr>
                </a:solidFill>
                <a:latin typeface="Jokerman" panose="04090605060D06020702" pitchFamily="82" charset="0"/>
              </a:rPr>
              <a:t>užkandis šventinei akimirkai”, ,,Kalėdinio namelio statybos, ,,Kavinė 969“, dalyvavome </a:t>
            </a:r>
            <a:r>
              <a:rPr lang="lt-LT" sz="2400" dirty="0" err="1">
                <a:solidFill>
                  <a:schemeClr val="accent5">
                    <a:lumMod val="50000"/>
                  </a:schemeClr>
                </a:solidFill>
                <a:latin typeface="Jokerman" panose="04090605060D06020702" pitchFamily="82" charset="0"/>
              </a:rPr>
              <a:t>Sveikatiados</a:t>
            </a:r>
            <a:r>
              <a:rPr lang="lt-LT" sz="2400" dirty="0">
                <a:solidFill>
                  <a:schemeClr val="accent5">
                    <a:lumMod val="50000"/>
                  </a:schemeClr>
                </a:solidFill>
                <a:latin typeface="Jokerman" panose="04090605060D06020702" pitchFamily="82" charset="0"/>
              </a:rPr>
              <a:t> konkursuose. </a:t>
            </a:r>
          </a:p>
          <a:p>
            <a:pPr algn="ctr"/>
            <a:r>
              <a:rPr lang="lt-LT" sz="2400" dirty="0">
                <a:solidFill>
                  <a:schemeClr val="accent5">
                    <a:lumMod val="50000"/>
                  </a:schemeClr>
                </a:solidFill>
                <a:latin typeface="Jokerman" panose="04090605060D06020702" pitchFamily="82" charset="0"/>
              </a:rPr>
              <a:t>Mokiniai mokėsi gaminti sveikesnius patiekalus iš kokybiškų produktų,</a:t>
            </a:r>
          </a:p>
          <a:p>
            <a:pPr algn="ctr"/>
            <a:r>
              <a:rPr lang="lt-LT" sz="2400" dirty="0">
                <a:solidFill>
                  <a:schemeClr val="accent5">
                    <a:lumMod val="50000"/>
                  </a:schemeClr>
                </a:solidFill>
                <a:latin typeface="Jokerman" panose="04090605060D06020702" pitchFamily="82" charset="0"/>
              </a:rPr>
              <a:t>pirktų iš vietos gamintojų ir ūkininkų. </a:t>
            </a:r>
          </a:p>
          <a:p>
            <a:pPr algn="ctr"/>
            <a:r>
              <a:rPr lang="lt-LT" sz="2400" dirty="0">
                <a:solidFill>
                  <a:schemeClr val="accent5">
                    <a:lumMod val="50000"/>
                  </a:schemeClr>
                </a:solidFill>
                <a:latin typeface="Jokerman" panose="04090605060D06020702" pitchFamily="82" charset="0"/>
              </a:rPr>
              <a:t>2021-2022 </a:t>
            </a:r>
            <a:r>
              <a:rPr lang="lt-LT" sz="2400" dirty="0" err="1">
                <a:solidFill>
                  <a:schemeClr val="accent5">
                    <a:lumMod val="50000"/>
                  </a:schemeClr>
                </a:solidFill>
                <a:latin typeface="Jokerman" panose="04090605060D06020702" pitchFamily="82" charset="0"/>
              </a:rPr>
              <a:t>m.m</a:t>
            </a:r>
            <a:r>
              <a:rPr lang="lt-LT" sz="2400" dirty="0">
                <a:solidFill>
                  <a:schemeClr val="accent5">
                    <a:lumMod val="50000"/>
                  </a:schemeClr>
                </a:solidFill>
                <a:latin typeface="Jokerman" panose="04090605060D06020702" pitchFamily="82" charset="0"/>
              </a:rPr>
              <a:t>. užsiėmimuose dalyvavo 976 mokiniai.</a:t>
            </a:r>
          </a:p>
        </p:txBody>
      </p:sp>
    </p:spTree>
    <p:extLst>
      <p:ext uri="{BB962C8B-B14F-4D97-AF65-F5344CB8AC3E}">
        <p14:creationId xmlns:p14="http://schemas.microsoft.com/office/powerpoint/2010/main" val="311068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aveikslėlis 3" descr="Paveikslėlis, kuriame yra lėkštė, maistas, stalas, dubuo&#10;&#10;Automatiškai sugeneruotas aprašymas">
            <a:extLst>
              <a:ext uri="{FF2B5EF4-FFF2-40B4-BE49-F238E27FC236}">
                <a16:creationId xmlns:a16="http://schemas.microsoft.com/office/drawing/2014/main" id="{C2905CD1-E45E-F669-85AA-4ACA246A8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86" y="3515331"/>
            <a:ext cx="2844150" cy="2033081"/>
          </a:xfrm>
          <a:prstGeom prst="rect">
            <a:avLst/>
          </a:prstGeom>
        </p:spPr>
      </p:pic>
      <p:pic>
        <p:nvPicPr>
          <p:cNvPr id="6" name="Paveikslėlis 5" descr="Paveikslėlis, kuriame yra lėkštė, maistas, stalas, dubuo&#10;&#10;Automatiškai sugeneruotas aprašymas">
            <a:extLst>
              <a:ext uri="{FF2B5EF4-FFF2-40B4-BE49-F238E27FC236}">
                <a16:creationId xmlns:a16="http://schemas.microsoft.com/office/drawing/2014/main" id="{4390DC49-4C89-DB8B-B5F1-1FEB57F04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92" y="3515331"/>
            <a:ext cx="2710775" cy="2033081"/>
          </a:xfrm>
          <a:prstGeom prst="rect">
            <a:avLst/>
          </a:prstGeom>
        </p:spPr>
      </p:pic>
      <p:pic>
        <p:nvPicPr>
          <p:cNvPr id="8" name="Paveikslėlis 7" descr="Paveikslėlis, kuriame yra maistas, lėkštė, vidinis, patiekalas&#10;&#10;Automatiškai sugeneruotas aprašymas">
            <a:extLst>
              <a:ext uri="{FF2B5EF4-FFF2-40B4-BE49-F238E27FC236}">
                <a16:creationId xmlns:a16="http://schemas.microsoft.com/office/drawing/2014/main" id="{8E195207-DDFA-C02D-20CD-CF6FFC0FD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85" y="464495"/>
            <a:ext cx="2895601" cy="2018893"/>
          </a:xfrm>
          <a:prstGeom prst="rect">
            <a:avLst/>
          </a:prstGeom>
        </p:spPr>
      </p:pic>
      <p:pic>
        <p:nvPicPr>
          <p:cNvPr id="10" name="Paveikslėlis 9" descr="Paveikslėlis, kuriame yra žemė, duona&#10;&#10;Automatiškai sugeneruotas aprašymas">
            <a:extLst>
              <a:ext uri="{FF2B5EF4-FFF2-40B4-BE49-F238E27FC236}">
                <a16:creationId xmlns:a16="http://schemas.microsoft.com/office/drawing/2014/main" id="{0EBF7028-D43C-D7C0-C1E1-5273AE3099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9598" y="464495"/>
            <a:ext cx="3208249" cy="1593430"/>
          </a:xfrm>
          <a:prstGeom prst="rect">
            <a:avLst/>
          </a:prstGeom>
        </p:spPr>
      </p:pic>
      <p:pic>
        <p:nvPicPr>
          <p:cNvPr id="12" name="Paveikslėlis 11" descr="Paveikslėlis, kuriame yra maistas, vidinis, patiekalas, papuoštas&#10;&#10;Automatiškai sugeneruotas aprašymas">
            <a:extLst>
              <a:ext uri="{FF2B5EF4-FFF2-40B4-BE49-F238E27FC236}">
                <a16:creationId xmlns:a16="http://schemas.microsoft.com/office/drawing/2014/main" id="{5D26DBDD-A272-233E-C6AE-91A4C57E45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5892" y="450307"/>
            <a:ext cx="2710775" cy="2033081"/>
          </a:xfrm>
          <a:prstGeom prst="rect">
            <a:avLst/>
          </a:prstGeom>
        </p:spPr>
      </p:pic>
      <p:pic>
        <p:nvPicPr>
          <p:cNvPr id="14" name="Paveikslėlis 13" descr="Paveikslėlis, kuriame yra vidinis, asmuo, maistas, virtuvė&#10;&#10;Automatiškai sugeneruotas aprašymas">
            <a:extLst>
              <a:ext uri="{FF2B5EF4-FFF2-40B4-BE49-F238E27FC236}">
                <a16:creationId xmlns:a16="http://schemas.microsoft.com/office/drawing/2014/main" id="{EE5F14F9-98E0-5B79-0E41-3695A90AD9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9598" y="2268126"/>
            <a:ext cx="3208249" cy="4277665"/>
          </a:xfrm>
          <a:prstGeom prst="rect">
            <a:avLst/>
          </a:prstGeom>
        </p:spPr>
      </p:pic>
    </p:spTree>
    <p:extLst>
      <p:ext uri="{BB962C8B-B14F-4D97-AF65-F5344CB8AC3E}">
        <p14:creationId xmlns:p14="http://schemas.microsoft.com/office/powerpoint/2010/main" val="2510468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8BBD5B-4F93-3D35-E276-CDC314B451F7}"/>
              </a:ext>
            </a:extLst>
          </p:cNvPr>
          <p:cNvSpPr txBox="1"/>
          <p:nvPr/>
        </p:nvSpPr>
        <p:spPr>
          <a:xfrm>
            <a:off x="282102" y="379379"/>
            <a:ext cx="7059848" cy="1938992"/>
          </a:xfrm>
          <a:prstGeom prst="rect">
            <a:avLst/>
          </a:prstGeom>
          <a:noFill/>
        </p:spPr>
        <p:txBody>
          <a:bodyPr wrap="square">
            <a:spAutoFit/>
          </a:bodyPr>
          <a:lstStyle/>
          <a:p>
            <a:r>
              <a:rPr lang="lt-LT" sz="2400" dirty="0">
                <a:solidFill>
                  <a:schemeClr val="accent5">
                    <a:lumMod val="50000"/>
                  </a:schemeClr>
                </a:solidFill>
                <a:latin typeface="Jokerman" panose="04090605060D06020702" pitchFamily="82" charset="0"/>
              </a:rPr>
              <a:t>Mokinių taryba pasveikino mokytojus su Tarptautine mokytojų diena.  </a:t>
            </a:r>
          </a:p>
          <a:p>
            <a:r>
              <a:rPr lang="lt-LT" sz="2400" dirty="0">
                <a:solidFill>
                  <a:schemeClr val="accent5">
                    <a:lumMod val="50000"/>
                  </a:schemeClr>
                </a:solidFill>
                <a:latin typeface="Jokerman" panose="04090605060D06020702" pitchFamily="82" charset="0"/>
              </a:rPr>
              <a:t>1G kl. mokiniai „atidarė“ kavinę ir „įsidarbinę“ padavėjais vaišino mokytojus ypatingais patiekalais. </a:t>
            </a:r>
          </a:p>
        </p:txBody>
      </p:sp>
      <p:pic>
        <p:nvPicPr>
          <p:cNvPr id="3074" name="Picture 2">
            <a:extLst>
              <a:ext uri="{FF2B5EF4-FFF2-40B4-BE49-F238E27FC236}">
                <a16:creationId xmlns:a16="http://schemas.microsoft.com/office/drawing/2014/main" id="{F1FED9D7-E9D3-AEF5-CA70-421D27814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0838" y="1864842"/>
            <a:ext cx="3306282" cy="2204188"/>
          </a:xfrm>
          <a:prstGeom prst="rect">
            <a:avLst/>
          </a:prstGeom>
          <a:noFill/>
          <a:extLst>
            <a:ext uri="{909E8E84-426E-40DD-AFC4-6F175D3DCCD1}">
              <a14:hiddenFill xmlns:a14="http://schemas.microsoft.com/office/drawing/2010/main">
                <a:solidFill>
                  <a:srgbClr val="FFFFFF"/>
                </a:solidFill>
              </a14:hiddenFill>
            </a:ext>
          </a:extLst>
        </p:spPr>
      </p:pic>
      <p:pic>
        <p:nvPicPr>
          <p:cNvPr id="6" name="Paveikslėlis 5">
            <a:extLst>
              <a:ext uri="{FF2B5EF4-FFF2-40B4-BE49-F238E27FC236}">
                <a16:creationId xmlns:a16="http://schemas.microsoft.com/office/drawing/2014/main" id="{64B260FE-4D3F-F6F2-4102-01DFE4AF2EE7}"/>
              </a:ext>
            </a:extLst>
          </p:cNvPr>
          <p:cNvPicPr>
            <a:picLocks noChangeAspect="1"/>
          </p:cNvPicPr>
          <p:nvPr/>
        </p:nvPicPr>
        <p:blipFill rotWithShape="1">
          <a:blip r:embed="rId3"/>
          <a:srcRect l="15563" t="8854" r="33513" b="48423"/>
          <a:stretch/>
        </p:blipFill>
        <p:spPr bwMode="auto">
          <a:xfrm>
            <a:off x="856035" y="3248146"/>
            <a:ext cx="5134826" cy="2423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4354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A524C2F-5C17-4F27-932E-AF354AA97C91}"/>
              </a:ext>
            </a:extLst>
          </p:cNvPr>
          <p:cNvSpPr txBox="1"/>
          <p:nvPr/>
        </p:nvSpPr>
        <p:spPr>
          <a:xfrm>
            <a:off x="564544" y="636105"/>
            <a:ext cx="6655240" cy="3785652"/>
          </a:xfrm>
          <a:prstGeom prst="rect">
            <a:avLst/>
          </a:prstGeom>
          <a:noFill/>
        </p:spPr>
        <p:txBody>
          <a:bodyPr wrap="square">
            <a:spAutoFit/>
          </a:bodyPr>
          <a:lstStyle/>
          <a:p>
            <a:pPr algn="ctr"/>
            <a:r>
              <a:rPr lang="lt-LT" sz="2400" b="1" dirty="0">
                <a:solidFill>
                  <a:schemeClr val="accent5">
                    <a:lumMod val="50000"/>
                  </a:schemeClr>
                </a:solidFill>
                <a:latin typeface="Jokerman" panose="04090605060D06020702" pitchFamily="82" charset="0"/>
                <a:cs typeface="Times New Roman" panose="02020603050405020304" pitchFamily="18" charset="0"/>
              </a:rPr>
              <a:t>Cinamonu, imbieru ir medumi kvepiantys meduoliai viliojo visus mokinius, kurie teiravosi - kas taip skaniai kvepia. </a:t>
            </a:r>
          </a:p>
          <a:p>
            <a:pPr algn="ctr"/>
            <a:r>
              <a:rPr lang="lt-LT" sz="2400" b="1" dirty="0">
                <a:solidFill>
                  <a:schemeClr val="accent5">
                    <a:lumMod val="50000"/>
                  </a:schemeClr>
                </a:solidFill>
                <a:latin typeface="Jokerman" panose="04090605060D06020702" pitchFamily="82" charset="0"/>
                <a:cs typeface="Times New Roman" panose="02020603050405020304" pitchFamily="18" charset="0"/>
              </a:rPr>
              <a:t>Prasidėjo didysis Kalėdų laukimas...</a:t>
            </a:r>
          </a:p>
          <a:p>
            <a:pPr algn="ctr"/>
            <a:r>
              <a:rPr lang="lt-LT" sz="2400" b="1" dirty="0">
                <a:solidFill>
                  <a:schemeClr val="accent5">
                    <a:lumMod val="50000"/>
                  </a:schemeClr>
                </a:solidFill>
                <a:latin typeface="Jokerman" panose="04090605060D06020702" pitchFamily="82" charset="0"/>
                <a:cs typeface="Times New Roman" panose="02020603050405020304" pitchFamily="18" charset="0"/>
              </a:rPr>
              <a:t>Mokinių taryba, prisidėdama prie projekto ,,Sveikesnės mitybos link",  pasveikino mokinius su artėjančiomis </a:t>
            </a:r>
            <a:r>
              <a:rPr lang="lt-LT" sz="2400" b="1" dirty="0" err="1">
                <a:solidFill>
                  <a:schemeClr val="accent5">
                    <a:lumMod val="50000"/>
                  </a:schemeClr>
                </a:solidFill>
                <a:latin typeface="Jokerman" panose="04090605060D06020702" pitchFamily="82" charset="0"/>
                <a:cs typeface="Times New Roman" panose="02020603050405020304" pitchFamily="18" charset="0"/>
              </a:rPr>
              <a:t>šv.</a:t>
            </a:r>
            <a:r>
              <a:rPr lang="lt-LT" sz="2400" b="1" dirty="0">
                <a:solidFill>
                  <a:schemeClr val="accent5">
                    <a:lumMod val="50000"/>
                  </a:schemeClr>
                </a:solidFill>
                <a:latin typeface="Jokerman" panose="04090605060D06020702" pitchFamily="82" charset="0"/>
                <a:cs typeface="Times New Roman" panose="02020603050405020304" pitchFamily="18" charset="0"/>
              </a:rPr>
              <a:t> Kalėdomis bei kiekvienai klasei įteikė sveiko maisto dovanėles.</a:t>
            </a:r>
          </a:p>
          <a:p>
            <a:pPr algn="ctr"/>
            <a:endParaRPr lang="lt-LT" sz="2400" b="1" dirty="0">
              <a:solidFill>
                <a:schemeClr val="accent5">
                  <a:lumMod val="50000"/>
                </a:schemeClr>
              </a:solidFill>
              <a:latin typeface="Jokerman" panose="04090605060D06020702" pitchFamily="82" charset="0"/>
              <a:cs typeface="Times New Roman" panose="02020603050405020304" pitchFamily="18" charset="0"/>
            </a:endParaRPr>
          </a:p>
        </p:txBody>
      </p:sp>
      <p:pic>
        <p:nvPicPr>
          <p:cNvPr id="3" name="Paveikslėlis 2" descr="Paveikslėlis, kuriame yra keli&#10;&#10;Automatiškai sugeneruotas aprašymas">
            <a:extLst>
              <a:ext uri="{FF2B5EF4-FFF2-40B4-BE49-F238E27FC236}">
                <a16:creationId xmlns:a16="http://schemas.microsoft.com/office/drawing/2014/main" id="{CA3A71CC-6717-5EA4-6D29-EEABE21A2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364" y="4261237"/>
            <a:ext cx="3657600" cy="2438400"/>
          </a:xfrm>
          <a:prstGeom prst="rect">
            <a:avLst/>
          </a:prstGeom>
        </p:spPr>
      </p:pic>
      <p:pic>
        <p:nvPicPr>
          <p:cNvPr id="4" name="Paveikslėlis 3" descr="Paveikslėlis, kuriame yra žinutė, ekrano nuotrauka, monitorius&#10;&#10;Automatiškai sugeneruotas aprašymas">
            <a:extLst>
              <a:ext uri="{FF2B5EF4-FFF2-40B4-BE49-F238E27FC236}">
                <a16:creationId xmlns:a16="http://schemas.microsoft.com/office/drawing/2014/main" id="{C63693B9-F897-4CBC-480B-5D64BF655A8D}"/>
              </a:ext>
            </a:extLst>
          </p:cNvPr>
          <p:cNvPicPr>
            <a:picLocks noChangeAspect="1"/>
          </p:cNvPicPr>
          <p:nvPr/>
        </p:nvPicPr>
        <p:blipFill rotWithShape="1">
          <a:blip r:embed="rId3"/>
          <a:srcRect l="15190" t="34311" r="33638" b="13226"/>
          <a:stretch/>
        </p:blipFill>
        <p:spPr bwMode="auto">
          <a:xfrm>
            <a:off x="7487703" y="996805"/>
            <a:ext cx="4462612" cy="25733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1486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5D272A-067C-44F5-8A05-3F7B9EAD90E8}"/>
              </a:ext>
            </a:extLst>
          </p:cNvPr>
          <p:cNvSpPr txBox="1"/>
          <p:nvPr/>
        </p:nvSpPr>
        <p:spPr>
          <a:xfrm>
            <a:off x="5351226" y="1469205"/>
            <a:ext cx="1685677" cy="400110"/>
          </a:xfrm>
          <a:prstGeom prst="rect">
            <a:avLst/>
          </a:prstGeom>
          <a:noFill/>
        </p:spPr>
        <p:txBody>
          <a:bodyPr wrap="square">
            <a:spAutoFit/>
          </a:bodyPr>
          <a:lstStyle/>
          <a:p>
            <a:pPr algn="ctr"/>
            <a:r>
              <a:rPr lang="lt-LT" sz="2000" b="1" dirty="0">
                <a:solidFill>
                  <a:schemeClr val="tx2">
                    <a:lumMod val="50000"/>
                    <a:lumOff val="50000"/>
                  </a:schemeClr>
                </a:solidFill>
                <a:latin typeface="Times New Roman" panose="02020603050405020304" pitchFamily="18" charset="0"/>
                <a:cs typeface="Times New Roman" panose="02020603050405020304" pitchFamily="18" charset="0"/>
              </a:rPr>
              <a:t>Dieta protui</a:t>
            </a:r>
          </a:p>
        </p:txBody>
      </p:sp>
      <p:sp>
        <p:nvSpPr>
          <p:cNvPr id="6" name="TextBox 5">
            <a:extLst>
              <a:ext uri="{FF2B5EF4-FFF2-40B4-BE49-F238E27FC236}">
                <a16:creationId xmlns:a16="http://schemas.microsoft.com/office/drawing/2014/main" id="{DBAE7188-F36C-4BF9-9572-FE02B2E96AA5}"/>
              </a:ext>
            </a:extLst>
          </p:cNvPr>
          <p:cNvSpPr txBox="1"/>
          <p:nvPr/>
        </p:nvSpPr>
        <p:spPr>
          <a:xfrm>
            <a:off x="524786" y="278296"/>
            <a:ext cx="7919499" cy="3416320"/>
          </a:xfrm>
          <a:prstGeom prst="rect">
            <a:avLst/>
          </a:prstGeom>
          <a:noFill/>
        </p:spPr>
        <p:txBody>
          <a:bodyPr wrap="square">
            <a:spAutoFit/>
          </a:bodyPr>
          <a:lstStyle/>
          <a:p>
            <a:pPr algn="ctr"/>
            <a:r>
              <a:rPr lang="lt-LT" sz="2400" b="1" dirty="0">
                <a:solidFill>
                  <a:schemeClr val="accent5">
                    <a:lumMod val="50000"/>
                  </a:schemeClr>
                </a:solidFill>
                <a:latin typeface="Jokerman" panose="04090605060D06020702" pitchFamily="82" charset="0"/>
                <a:cs typeface="Times New Roman" panose="02020603050405020304" pitchFamily="18" charset="0"/>
              </a:rPr>
              <a:t>Tradicinė Šv. Juozapo- darbininkų diena gimnazijoje.</a:t>
            </a:r>
          </a:p>
          <a:p>
            <a:pPr algn="ctr"/>
            <a:r>
              <a:rPr lang="lt-LT" sz="2400" b="1" dirty="0">
                <a:solidFill>
                  <a:schemeClr val="accent5">
                    <a:lumMod val="50000"/>
                  </a:schemeClr>
                </a:solidFill>
                <a:latin typeface="Jokerman" panose="04090605060D06020702" pitchFamily="82" charset="0"/>
                <a:cs typeface="Times New Roman" panose="02020603050405020304" pitchFamily="18" charset="0"/>
              </a:rPr>
              <a:t>Šią dieną paminėjome linksmai.</a:t>
            </a:r>
          </a:p>
          <a:p>
            <a:pPr algn="ctr"/>
            <a:r>
              <a:rPr lang="lt-LT" sz="2400" b="1" dirty="0">
                <a:solidFill>
                  <a:schemeClr val="accent5">
                    <a:lumMod val="50000"/>
                  </a:schemeClr>
                </a:solidFill>
                <a:latin typeface="Jokerman" panose="04090605060D06020702" pitchFamily="82" charset="0"/>
                <a:cs typeface="Times New Roman" panose="02020603050405020304" pitchFamily="18" charset="0"/>
              </a:rPr>
              <a:t> Mokiniai paruošė įvairius užkandžius, mini staigmenėles. Taip pat sukvietėme darbuotojus arbatos valandėlei. </a:t>
            </a:r>
          </a:p>
          <a:p>
            <a:pPr algn="ctr"/>
            <a:r>
              <a:rPr lang="lt-LT" sz="2400" b="1" dirty="0">
                <a:solidFill>
                  <a:schemeClr val="accent5">
                    <a:lumMod val="50000"/>
                  </a:schemeClr>
                </a:solidFill>
                <a:latin typeface="Jokerman" panose="04090605060D06020702" pitchFamily="82" charset="0"/>
                <a:cs typeface="Times New Roman" panose="02020603050405020304" pitchFamily="18" charset="0"/>
              </a:rPr>
              <a:t>Dėkojome visiems mūsų darbuotojams už nuostabiai kartu praleistą laiką linkėdami stiprios sveikatos, neišsekančios energijos dirbant mūsų gimnazijoje.</a:t>
            </a:r>
          </a:p>
        </p:txBody>
      </p:sp>
      <p:pic>
        <p:nvPicPr>
          <p:cNvPr id="3" name="Paveikslėlis 2" descr="Paveikslėlis, kuriame yra vidinis, asmuo, lubos, stalas&#10;&#10;Automatiškai sugeneruotas aprašymas">
            <a:extLst>
              <a:ext uri="{FF2B5EF4-FFF2-40B4-BE49-F238E27FC236}">
                <a16:creationId xmlns:a16="http://schemas.microsoft.com/office/drawing/2014/main" id="{54A8C2F7-5C82-318C-135B-910BC1CB9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9270" y="691762"/>
            <a:ext cx="2501481" cy="4548148"/>
          </a:xfrm>
          <a:prstGeom prst="rect">
            <a:avLst/>
          </a:prstGeom>
        </p:spPr>
      </p:pic>
      <p:pic>
        <p:nvPicPr>
          <p:cNvPr id="8" name="Paveikslėlis 7" descr="Paveikslėlis, kuriame yra stalas, vidinis, gėlė, augalas&#10;&#10;Automatiškai sugeneruotas aprašymas">
            <a:extLst>
              <a:ext uri="{FF2B5EF4-FFF2-40B4-BE49-F238E27FC236}">
                <a16:creationId xmlns:a16="http://schemas.microsoft.com/office/drawing/2014/main" id="{B3713713-FCA8-46A6-49F4-901C21B29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757" y="4105565"/>
            <a:ext cx="1877013" cy="1203213"/>
          </a:xfrm>
          <a:prstGeom prst="rect">
            <a:avLst/>
          </a:prstGeom>
        </p:spPr>
      </p:pic>
      <p:pic>
        <p:nvPicPr>
          <p:cNvPr id="9" name="Paveikslėlis 8">
            <a:extLst>
              <a:ext uri="{FF2B5EF4-FFF2-40B4-BE49-F238E27FC236}">
                <a16:creationId xmlns:a16="http://schemas.microsoft.com/office/drawing/2014/main" id="{07A5D7F9-AF3F-183D-7486-271539BB895F}"/>
              </a:ext>
            </a:extLst>
          </p:cNvPr>
          <p:cNvPicPr>
            <a:picLocks noChangeAspect="1"/>
          </p:cNvPicPr>
          <p:nvPr/>
        </p:nvPicPr>
        <p:blipFill rotWithShape="1">
          <a:blip r:embed="rId4"/>
          <a:srcRect l="11440" t="16542" r="31949" b="25266"/>
          <a:stretch/>
        </p:blipFill>
        <p:spPr>
          <a:xfrm>
            <a:off x="5136543" y="4105564"/>
            <a:ext cx="2080954" cy="1203213"/>
          </a:xfrm>
          <a:prstGeom prst="rect">
            <a:avLst/>
          </a:prstGeom>
        </p:spPr>
      </p:pic>
    </p:spTree>
    <p:extLst>
      <p:ext uri="{BB962C8B-B14F-4D97-AF65-F5344CB8AC3E}">
        <p14:creationId xmlns:p14="http://schemas.microsoft.com/office/powerpoint/2010/main" val="1935156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AD2111-AD59-2A68-C8B0-20CE4014CF68}"/>
              </a:ext>
            </a:extLst>
          </p:cNvPr>
          <p:cNvSpPr txBox="1"/>
          <p:nvPr/>
        </p:nvSpPr>
        <p:spPr>
          <a:xfrm>
            <a:off x="494969" y="381865"/>
            <a:ext cx="6094674" cy="461665"/>
          </a:xfrm>
          <a:prstGeom prst="rect">
            <a:avLst/>
          </a:prstGeom>
          <a:noFill/>
        </p:spPr>
        <p:txBody>
          <a:bodyPr wrap="square">
            <a:spAutoFit/>
          </a:bodyPr>
          <a:lstStyle/>
          <a:p>
            <a:pPr algn="ctr"/>
            <a:r>
              <a:rPr lang="lt-LT" sz="2400" dirty="0">
                <a:solidFill>
                  <a:schemeClr val="accent5">
                    <a:lumMod val="50000"/>
                  </a:schemeClr>
                </a:solidFill>
                <a:latin typeface="Jokerman" panose="04090605060D06020702" pitchFamily="82" charset="0"/>
              </a:rPr>
              <a:t>Pasaulinės sveikatos diena</a:t>
            </a:r>
          </a:p>
        </p:txBody>
      </p:sp>
      <p:pic>
        <p:nvPicPr>
          <p:cNvPr id="6" name="Paveikslėlis 5" descr="Paveikslėlis, kuriame yra asmuo, vidinis, stalas, valgomasis stalas&#10;&#10;Automatiškai sugeneruotas aprašymas">
            <a:extLst>
              <a:ext uri="{FF2B5EF4-FFF2-40B4-BE49-F238E27FC236}">
                <a16:creationId xmlns:a16="http://schemas.microsoft.com/office/drawing/2014/main" id="{8E49B876-9534-525E-1888-64BD4FC20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790" y="1679752"/>
            <a:ext cx="1957678" cy="2607907"/>
          </a:xfrm>
          <a:prstGeom prst="rect">
            <a:avLst/>
          </a:prstGeom>
        </p:spPr>
      </p:pic>
      <p:sp>
        <p:nvSpPr>
          <p:cNvPr id="8" name="TextBox 7">
            <a:extLst>
              <a:ext uri="{FF2B5EF4-FFF2-40B4-BE49-F238E27FC236}">
                <a16:creationId xmlns:a16="http://schemas.microsoft.com/office/drawing/2014/main" id="{87BC27CE-C66E-075F-F9A4-8F1E25C5A624}"/>
              </a:ext>
            </a:extLst>
          </p:cNvPr>
          <p:cNvSpPr txBox="1"/>
          <p:nvPr/>
        </p:nvSpPr>
        <p:spPr>
          <a:xfrm>
            <a:off x="-1" y="742566"/>
            <a:ext cx="6655243" cy="707886"/>
          </a:xfrm>
          <a:prstGeom prst="rect">
            <a:avLst/>
          </a:prstGeom>
          <a:noFill/>
        </p:spPr>
        <p:txBody>
          <a:bodyPr wrap="square">
            <a:spAutoFit/>
          </a:bodyPr>
          <a:lstStyle/>
          <a:p>
            <a:pPr algn="ctr"/>
            <a:r>
              <a:rPr lang="lt-LT" dirty="0"/>
              <a:t>„</a:t>
            </a:r>
            <a:r>
              <a:rPr lang="lt-LT" sz="2000" dirty="0">
                <a:solidFill>
                  <a:schemeClr val="accent5">
                    <a:lumMod val="50000"/>
                  </a:schemeClr>
                </a:solidFill>
                <a:latin typeface="Jokerman" panose="04090605060D06020702" pitchFamily="82" charset="0"/>
              </a:rPr>
              <a:t>Gelbėkime gyvybes, kurkime teisingesnį </a:t>
            </a:r>
          </a:p>
          <a:p>
            <a:pPr algn="ctr"/>
            <a:r>
              <a:rPr lang="lt-LT" sz="2000" dirty="0">
                <a:solidFill>
                  <a:schemeClr val="accent5">
                    <a:lumMod val="50000"/>
                  </a:schemeClr>
                </a:solidFill>
                <a:latin typeface="Jokerman" panose="04090605060D06020702" pitchFamily="82" charset="0"/>
              </a:rPr>
              <a:t>ir sveikesnį pasaulį“</a:t>
            </a:r>
          </a:p>
        </p:txBody>
      </p:sp>
      <p:sp>
        <p:nvSpPr>
          <p:cNvPr id="10" name="TextBox 9">
            <a:extLst>
              <a:ext uri="{FF2B5EF4-FFF2-40B4-BE49-F238E27FC236}">
                <a16:creationId xmlns:a16="http://schemas.microsoft.com/office/drawing/2014/main" id="{F715D65F-C9D8-C89C-9709-D490E1CDDE37}"/>
              </a:ext>
            </a:extLst>
          </p:cNvPr>
          <p:cNvSpPr txBox="1"/>
          <p:nvPr/>
        </p:nvSpPr>
        <p:spPr>
          <a:xfrm>
            <a:off x="5536097" y="1397675"/>
            <a:ext cx="6094674" cy="2246769"/>
          </a:xfrm>
          <a:prstGeom prst="rect">
            <a:avLst/>
          </a:prstGeom>
          <a:noFill/>
        </p:spPr>
        <p:txBody>
          <a:bodyPr wrap="square">
            <a:spAutoFit/>
          </a:bodyPr>
          <a:lstStyle/>
          <a:p>
            <a:pPr algn="ctr"/>
            <a:r>
              <a:rPr lang="lt-LT" sz="2000" dirty="0">
                <a:solidFill>
                  <a:schemeClr val="accent5">
                    <a:lumMod val="50000"/>
                  </a:schemeClr>
                </a:solidFill>
                <a:latin typeface="Jokerman" panose="04090605060D06020702" pitchFamily="82" charset="0"/>
              </a:rPr>
              <a:t>Talentų vakaras</a:t>
            </a:r>
          </a:p>
          <a:p>
            <a:r>
              <a:rPr lang="lt-LT" sz="2000" dirty="0">
                <a:solidFill>
                  <a:schemeClr val="accent5">
                    <a:lumMod val="50000"/>
                  </a:schemeClr>
                </a:solidFill>
                <a:latin typeface="Jokerman" panose="04090605060D06020702" pitchFamily="82" charset="0"/>
              </a:rPr>
              <a:t>Daug gerų emocijų paliko </a:t>
            </a:r>
            <a:r>
              <a:rPr lang="lt-LT" sz="2000" dirty="0" err="1">
                <a:solidFill>
                  <a:schemeClr val="accent5">
                    <a:lumMod val="50000"/>
                  </a:schemeClr>
                </a:solidFill>
                <a:latin typeface="Jokerman" panose="04090605060D06020702" pitchFamily="82" charset="0"/>
              </a:rPr>
              <a:t>Estrėjos</a:t>
            </a:r>
            <a:r>
              <a:rPr lang="lt-LT" sz="2000" dirty="0">
                <a:solidFill>
                  <a:schemeClr val="accent5">
                    <a:lumMod val="50000"/>
                  </a:schemeClr>
                </a:solidFill>
                <a:latin typeface="Jokerman" panose="04090605060D06020702" pitchFamily="82" charset="0"/>
              </a:rPr>
              <a:t> eilėraštis, Viltės suorganizuotas skulptūros lipdymas iš molio, Ugnės demonstruojamas triukas, </a:t>
            </a:r>
            <a:r>
              <a:rPr lang="lt-LT" sz="2000" dirty="0" err="1">
                <a:solidFill>
                  <a:schemeClr val="accent5">
                    <a:lumMod val="50000"/>
                  </a:schemeClr>
                </a:solidFill>
                <a:latin typeface="Jokerman" panose="04090605060D06020702" pitchFamily="82" charset="0"/>
              </a:rPr>
              <a:t>Samanthos</a:t>
            </a:r>
            <a:r>
              <a:rPr lang="lt-LT" sz="2000" dirty="0">
                <a:solidFill>
                  <a:schemeClr val="accent5">
                    <a:lumMod val="50000"/>
                  </a:schemeClr>
                </a:solidFill>
                <a:latin typeface="Jokerman" panose="04090605060D06020702" pitchFamily="82" charset="0"/>
              </a:rPr>
              <a:t> puikus šokoladinis pyragas, </a:t>
            </a:r>
            <a:r>
              <a:rPr lang="lt-LT" sz="2000" dirty="0" err="1">
                <a:solidFill>
                  <a:schemeClr val="accent5">
                    <a:lumMod val="50000"/>
                  </a:schemeClr>
                </a:solidFill>
                <a:latin typeface="Jokerman" panose="04090605060D06020702" pitchFamily="82" charset="0"/>
              </a:rPr>
              <a:t>Evitos</a:t>
            </a:r>
            <a:r>
              <a:rPr lang="lt-LT" sz="2000" dirty="0">
                <a:solidFill>
                  <a:schemeClr val="accent5">
                    <a:lumMod val="50000"/>
                  </a:schemeClr>
                </a:solidFill>
                <a:latin typeface="Jokerman" panose="04090605060D06020702" pitchFamily="82" charset="0"/>
              </a:rPr>
              <a:t> ir Kamilės šokis, Martyno ir Augusto muzikinis numeris...</a:t>
            </a:r>
          </a:p>
        </p:txBody>
      </p:sp>
      <p:pic>
        <p:nvPicPr>
          <p:cNvPr id="12" name="Paveikslėlis 11" descr="Paveikslėlis, kuriame yra vidinis, žalia, kambarys, spalvingas&#10;&#10;Automatiškai sugeneruotas aprašymas">
            <a:extLst>
              <a:ext uri="{FF2B5EF4-FFF2-40B4-BE49-F238E27FC236}">
                <a16:creationId xmlns:a16="http://schemas.microsoft.com/office/drawing/2014/main" id="{BC8E77B6-D9E1-9202-A2FD-3BDE2994C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298" y="3916083"/>
            <a:ext cx="3837167" cy="1774690"/>
          </a:xfrm>
          <a:prstGeom prst="rect">
            <a:avLst/>
          </a:prstGeom>
        </p:spPr>
      </p:pic>
      <p:pic>
        <p:nvPicPr>
          <p:cNvPr id="14" name="Paveikslėlis 13" descr="Paveikslėlis, kuriame yra žinutė&#10;&#10;Automatiškai sugeneruotas aprašymas">
            <a:extLst>
              <a:ext uri="{FF2B5EF4-FFF2-40B4-BE49-F238E27FC236}">
                <a16:creationId xmlns:a16="http://schemas.microsoft.com/office/drawing/2014/main" id="{703FA8C4-2810-D162-11AC-DFF9D12D30D4}"/>
              </a:ext>
            </a:extLst>
          </p:cNvPr>
          <p:cNvPicPr>
            <a:picLocks noChangeAspect="1"/>
          </p:cNvPicPr>
          <p:nvPr/>
        </p:nvPicPr>
        <p:blipFill rotWithShape="1">
          <a:blip r:embed="rId4">
            <a:extLst>
              <a:ext uri="{28A0092B-C50C-407E-A947-70E740481C1C}">
                <a14:useLocalDpi xmlns:a14="http://schemas.microsoft.com/office/drawing/2010/main" val="0"/>
              </a:ext>
            </a:extLst>
          </a:blip>
          <a:srcRect t="10507" r="908" b="10505"/>
          <a:stretch/>
        </p:blipFill>
        <p:spPr>
          <a:xfrm>
            <a:off x="10209477" y="3916083"/>
            <a:ext cx="1001862" cy="1774690"/>
          </a:xfrm>
          <a:prstGeom prst="rect">
            <a:avLst/>
          </a:prstGeom>
        </p:spPr>
      </p:pic>
      <p:pic>
        <p:nvPicPr>
          <p:cNvPr id="16" name="Paveikslėlis 15" descr="Paveikslėlis, kuriame yra grindys, vidinis, siena, stalas&#10;&#10;Automatiškai sugeneruotas aprašymas">
            <a:extLst>
              <a:ext uri="{FF2B5EF4-FFF2-40B4-BE49-F238E27FC236}">
                <a16:creationId xmlns:a16="http://schemas.microsoft.com/office/drawing/2014/main" id="{E12D8E8D-CAC8-DCC2-18D3-403EAFEDD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92" y="1679751"/>
            <a:ext cx="1957678" cy="2607907"/>
          </a:xfrm>
          <a:prstGeom prst="rect">
            <a:avLst/>
          </a:prstGeom>
        </p:spPr>
      </p:pic>
    </p:spTree>
    <p:extLst>
      <p:ext uri="{BB962C8B-B14F-4D97-AF65-F5344CB8AC3E}">
        <p14:creationId xmlns:p14="http://schemas.microsoft.com/office/powerpoint/2010/main" val="1205305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B1E89F-E839-4C60-9948-133003410C13}"/>
              </a:ext>
            </a:extLst>
          </p:cNvPr>
          <p:cNvSpPr txBox="1"/>
          <p:nvPr/>
        </p:nvSpPr>
        <p:spPr>
          <a:xfrm>
            <a:off x="-71562" y="373711"/>
            <a:ext cx="8706678" cy="2246769"/>
          </a:xfrm>
          <a:prstGeom prst="rect">
            <a:avLst/>
          </a:prstGeom>
          <a:noFill/>
        </p:spPr>
        <p:txBody>
          <a:bodyPr wrap="square">
            <a:spAutoFit/>
          </a:bodyPr>
          <a:lstStyle/>
          <a:p>
            <a:pPr algn="ctr"/>
            <a:r>
              <a:rPr lang="lt-LT" sz="2000" b="1" dirty="0">
                <a:solidFill>
                  <a:schemeClr val="accent5">
                    <a:lumMod val="50000"/>
                  </a:schemeClr>
                </a:solidFill>
                <a:latin typeface="Jokerman" panose="04090605060D06020702" pitchFamily="82" charset="0"/>
                <a:cs typeface="Times New Roman" panose="02020603050405020304" pitchFamily="18" charset="0"/>
              </a:rPr>
              <a:t>Išskirtinė šimtadienio šventės tema ,,Saugoti ir ginti tai, kas brangu" jautriai atspindėjo nūdienos realijas. </a:t>
            </a:r>
          </a:p>
          <a:p>
            <a:pPr algn="ctr"/>
            <a:r>
              <a:rPr lang="lt-LT" sz="2000" b="1" dirty="0">
                <a:solidFill>
                  <a:schemeClr val="accent5">
                    <a:lumMod val="50000"/>
                  </a:schemeClr>
                </a:solidFill>
                <a:latin typeface="Jokerman" panose="04090605060D06020702" pitchFamily="82" charset="0"/>
                <a:cs typeface="Times New Roman" panose="02020603050405020304" pitchFamily="18" charset="0"/>
              </a:rPr>
              <a:t>Dėkojome gimnazistams už suteiktas teigiamas emocijas bei šilumą, nuspalvinusią mūsų kasdienybę ryškiomis spalvomis!</a:t>
            </a:r>
          </a:p>
          <a:p>
            <a:pPr algn="ctr"/>
            <a:endParaRPr lang="lt-LT" sz="2000" b="1" dirty="0">
              <a:solidFill>
                <a:schemeClr val="accent5">
                  <a:lumMod val="50000"/>
                </a:schemeClr>
              </a:solidFill>
              <a:latin typeface="Jokerman" panose="04090605060D06020702" pitchFamily="82" charset="0"/>
              <a:cs typeface="Times New Roman" panose="02020603050405020304" pitchFamily="18" charset="0"/>
            </a:endParaRPr>
          </a:p>
          <a:p>
            <a:pPr algn="ctr"/>
            <a:endParaRPr lang="lt-LT" sz="2000" b="1" dirty="0">
              <a:solidFill>
                <a:schemeClr val="accent5">
                  <a:lumMod val="50000"/>
                </a:schemeClr>
              </a:solidFill>
              <a:latin typeface="Jokerman" panose="04090605060D06020702" pitchFamily="82" charset="0"/>
              <a:cs typeface="Times New Roman" panose="02020603050405020304" pitchFamily="18" charset="0"/>
            </a:endParaRPr>
          </a:p>
          <a:p>
            <a:pPr algn="ctr"/>
            <a:endParaRPr lang="lt-LT" sz="2000" b="1" dirty="0">
              <a:solidFill>
                <a:schemeClr val="accent5">
                  <a:lumMod val="50000"/>
                </a:schemeClr>
              </a:solidFill>
              <a:latin typeface="Jokerman" panose="04090605060D06020702" pitchFamily="82" charset="0"/>
              <a:cs typeface="Times New Roman" panose="02020603050405020304" pitchFamily="18" charset="0"/>
            </a:endParaRPr>
          </a:p>
        </p:txBody>
      </p:sp>
      <p:pic>
        <p:nvPicPr>
          <p:cNvPr id="3" name="Paveikslėlis 2" descr="Paveikslėlis, kuriame yra vidinis, grindys, lubos, asmuo&#10;&#10;Automatiškai sugeneruotas aprašymas">
            <a:extLst>
              <a:ext uri="{FF2B5EF4-FFF2-40B4-BE49-F238E27FC236}">
                <a16:creationId xmlns:a16="http://schemas.microsoft.com/office/drawing/2014/main" id="{C58B4EDF-EB9C-3C11-F747-161888176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145" y="2050774"/>
            <a:ext cx="4735995" cy="3157330"/>
          </a:xfrm>
          <a:prstGeom prst="rect">
            <a:avLst/>
          </a:prstGeom>
        </p:spPr>
      </p:pic>
      <p:pic>
        <p:nvPicPr>
          <p:cNvPr id="8" name="Paveikslėlis 7" descr="Paveikslėlis, kuriame yra siena, asmuo, vidinis&#10;&#10;Automatiškai sugeneruotas aprašymas">
            <a:extLst>
              <a:ext uri="{FF2B5EF4-FFF2-40B4-BE49-F238E27FC236}">
                <a16:creationId xmlns:a16="http://schemas.microsoft.com/office/drawing/2014/main" id="{8D5F598B-A7F9-2840-6A45-E77AAECC0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720" y="1321573"/>
            <a:ext cx="3484230" cy="5237958"/>
          </a:xfrm>
          <a:prstGeom prst="rect">
            <a:avLst/>
          </a:prstGeom>
        </p:spPr>
      </p:pic>
    </p:spTree>
    <p:extLst>
      <p:ext uri="{BB962C8B-B14F-4D97-AF65-F5344CB8AC3E}">
        <p14:creationId xmlns:p14="http://schemas.microsoft.com/office/powerpoint/2010/main" val="938080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23962E-D77A-4259-AF7D-461D235B9127}"/>
              </a:ext>
            </a:extLst>
          </p:cNvPr>
          <p:cNvSpPr txBox="1"/>
          <p:nvPr/>
        </p:nvSpPr>
        <p:spPr>
          <a:xfrm>
            <a:off x="3846444" y="2829954"/>
            <a:ext cx="4672386" cy="1384995"/>
          </a:xfrm>
          <a:prstGeom prst="rect">
            <a:avLst/>
          </a:prstGeom>
          <a:noFill/>
        </p:spPr>
        <p:txBody>
          <a:bodyPr wrap="square">
            <a:spAutoFit/>
          </a:bodyPr>
          <a:lstStyle/>
          <a:p>
            <a:pPr algn="ctr"/>
            <a:r>
              <a:rPr lang="lt-LT" sz="2400" dirty="0">
                <a:solidFill>
                  <a:srgbClr val="C00000"/>
                </a:solidFill>
                <a:latin typeface="Jokerman" panose="04090605060D06020702" pitchFamily="82" charset="0"/>
                <a:cs typeface="Times New Roman" panose="02020603050405020304" pitchFamily="18" charset="0"/>
              </a:rPr>
              <a:t>ANGELAS – 2021-2022 </a:t>
            </a:r>
            <a:r>
              <a:rPr lang="lt-LT" sz="2400" dirty="0" err="1">
                <a:solidFill>
                  <a:srgbClr val="C00000"/>
                </a:solidFill>
                <a:latin typeface="Jokerman" panose="04090605060D06020702" pitchFamily="82" charset="0"/>
                <a:cs typeface="Times New Roman" panose="02020603050405020304" pitchFamily="18" charset="0"/>
              </a:rPr>
              <a:t>m.m</a:t>
            </a:r>
            <a:r>
              <a:rPr lang="lt-LT" sz="2400" dirty="0">
                <a:solidFill>
                  <a:srgbClr val="C00000"/>
                </a:solidFill>
                <a:latin typeface="Jokerman" panose="04090605060D06020702" pitchFamily="82" charset="0"/>
                <a:cs typeface="Times New Roman" panose="02020603050405020304" pitchFamily="18" charset="0"/>
              </a:rPr>
              <a:t>. gimnazijos simbolis.</a:t>
            </a:r>
          </a:p>
          <a:p>
            <a:pPr algn="ctr"/>
            <a:r>
              <a:rPr lang="lt-LT" sz="1600" b="1" dirty="0">
                <a:solidFill>
                  <a:srgbClr val="C00000"/>
                </a:solidFill>
                <a:latin typeface="Jokerman" panose="04090605060D06020702" pitchFamily="82" charset="0"/>
                <a:cs typeface="Times New Roman" panose="02020603050405020304" pitchFamily="18" charset="0"/>
              </a:rPr>
              <a:t> </a:t>
            </a:r>
          </a:p>
          <a:p>
            <a:pPr algn="ctr"/>
            <a:endParaRPr lang="lt-LT" sz="2000" b="1" dirty="0">
              <a:solidFill>
                <a:srgbClr val="C00000"/>
              </a:solidFill>
              <a:latin typeface="Times New Roman" panose="02020603050405020304" pitchFamily="18" charset="0"/>
              <a:cs typeface="Times New Roman" panose="02020603050405020304" pitchFamily="18" charset="0"/>
            </a:endParaRPr>
          </a:p>
        </p:txBody>
      </p:sp>
      <p:pic>
        <p:nvPicPr>
          <p:cNvPr id="2" name="Paveikslėlis 1" descr="PARDUOTUVĖ DoDeko.pl su betono angelų - betono dekoratyvinis angelas  statulėlė ant palangės , ant odininkas , sodo ir kapines">
            <a:extLst>
              <a:ext uri="{FF2B5EF4-FFF2-40B4-BE49-F238E27FC236}">
                <a16:creationId xmlns:a16="http://schemas.microsoft.com/office/drawing/2014/main" id="{6C348E8D-C768-B39C-AF36-6B04C6B899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03325" y="1384493"/>
            <a:ext cx="1385350" cy="1263147"/>
          </a:xfrm>
          <a:prstGeom prst="rect">
            <a:avLst/>
          </a:prstGeom>
          <a:solidFill>
            <a:srgbClr val="FFFFFF">
              <a:shade val="85000"/>
            </a:srgbClr>
          </a:solidFill>
          <a:ln w="101600" cap="sq">
            <a:solidFill>
              <a:srgbClr val="44546A">
                <a:lumMod val="20000"/>
                <a:lumOff val="80000"/>
              </a:srgb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TextBox 3">
            <a:extLst>
              <a:ext uri="{FF2B5EF4-FFF2-40B4-BE49-F238E27FC236}">
                <a16:creationId xmlns:a16="http://schemas.microsoft.com/office/drawing/2014/main" id="{9E0DBCE0-3276-DE2E-1880-44F32D16588A}"/>
              </a:ext>
            </a:extLst>
          </p:cNvPr>
          <p:cNvSpPr txBox="1"/>
          <p:nvPr/>
        </p:nvSpPr>
        <p:spPr>
          <a:xfrm>
            <a:off x="217584" y="397772"/>
            <a:ext cx="4576141" cy="830997"/>
          </a:xfrm>
          <a:prstGeom prst="rect">
            <a:avLst/>
          </a:prstGeom>
          <a:noFill/>
        </p:spPr>
        <p:txBody>
          <a:bodyPr wrap="square">
            <a:spAutoFit/>
          </a:bodyPr>
          <a:lstStyle/>
          <a:p>
            <a:r>
              <a:rPr lang="lt-LT" sz="2400" dirty="0">
                <a:solidFill>
                  <a:srgbClr val="C00000"/>
                </a:solidFill>
                <a:latin typeface="Jokerman" panose="04090605060D06020702" pitchFamily="82" charset="0"/>
                <a:cs typeface="Times New Roman" panose="02020603050405020304" pitchFamily="18" charset="0"/>
              </a:rPr>
              <a:t>2021/2022 mokslo metai, vis dar  kėlę nemažai iššūkių... </a:t>
            </a:r>
            <a:endParaRPr lang="lt-LT" sz="2400" dirty="0">
              <a:latin typeface="Jokerman" panose="04090605060D06020702" pitchFamily="82" charset="0"/>
            </a:endParaRPr>
          </a:p>
        </p:txBody>
      </p:sp>
      <p:sp>
        <p:nvSpPr>
          <p:cNvPr id="7" name="TextBox 6">
            <a:extLst>
              <a:ext uri="{FF2B5EF4-FFF2-40B4-BE49-F238E27FC236}">
                <a16:creationId xmlns:a16="http://schemas.microsoft.com/office/drawing/2014/main" id="{6C899E65-FF36-96AD-2733-F398B6E2CE3B}"/>
              </a:ext>
            </a:extLst>
          </p:cNvPr>
          <p:cNvSpPr txBox="1"/>
          <p:nvPr/>
        </p:nvSpPr>
        <p:spPr>
          <a:xfrm>
            <a:off x="755374" y="5398388"/>
            <a:ext cx="11161642" cy="1200329"/>
          </a:xfrm>
          <a:prstGeom prst="rect">
            <a:avLst/>
          </a:prstGeom>
          <a:noFill/>
        </p:spPr>
        <p:txBody>
          <a:bodyPr wrap="square">
            <a:spAutoFit/>
          </a:bodyPr>
          <a:lstStyle/>
          <a:p>
            <a:pPr algn="ctr"/>
            <a:r>
              <a:rPr lang="lt-LT" sz="2400" dirty="0">
                <a:solidFill>
                  <a:srgbClr val="C00000"/>
                </a:solidFill>
                <a:latin typeface="Jokerman" panose="04090605060D06020702" pitchFamily="82" charset="0"/>
                <a:cs typeface="Times New Roman" panose="02020603050405020304" pitchFamily="18" charset="0"/>
              </a:rPr>
              <a:t>Gerieji angelai  gyvena tarp mūsų ir pasirodo tada, kai sunkiausia. Pažiūri mums į akis, nusišypso ir, padėję įveikti bėdas, išnyksta, </a:t>
            </a:r>
          </a:p>
          <a:p>
            <a:pPr algn="ctr"/>
            <a:r>
              <a:rPr lang="lt-LT" sz="2400" dirty="0">
                <a:solidFill>
                  <a:srgbClr val="C00000"/>
                </a:solidFill>
                <a:latin typeface="Jokerman" panose="04090605060D06020702" pitchFamily="82" charset="0"/>
                <a:cs typeface="Times New Roman" panose="02020603050405020304" pitchFamily="18" charset="0"/>
              </a:rPr>
              <a:t>taip ir nepasakę, iš kur atsirado... </a:t>
            </a:r>
          </a:p>
        </p:txBody>
      </p:sp>
      <p:pic>
        <p:nvPicPr>
          <p:cNvPr id="8" name="Paveikslėlis 7">
            <a:extLst>
              <a:ext uri="{FF2B5EF4-FFF2-40B4-BE49-F238E27FC236}">
                <a16:creationId xmlns:a16="http://schemas.microsoft.com/office/drawing/2014/main" id="{414C4C91-182B-143B-550A-993F4BDF58F6}"/>
              </a:ext>
            </a:extLst>
          </p:cNvPr>
          <p:cNvPicPr>
            <a:picLocks noChangeAspect="1"/>
          </p:cNvPicPr>
          <p:nvPr/>
        </p:nvPicPr>
        <p:blipFill>
          <a:blip r:embed="rId3"/>
          <a:stretch>
            <a:fillRect/>
          </a:stretch>
        </p:blipFill>
        <p:spPr>
          <a:xfrm>
            <a:off x="10771627" y="217514"/>
            <a:ext cx="936669" cy="936669"/>
          </a:xfrm>
          <a:prstGeom prst="rect">
            <a:avLst/>
          </a:prstGeom>
        </p:spPr>
      </p:pic>
      <p:sp>
        <p:nvSpPr>
          <p:cNvPr id="10" name="TextBox 9">
            <a:extLst>
              <a:ext uri="{FF2B5EF4-FFF2-40B4-BE49-F238E27FC236}">
                <a16:creationId xmlns:a16="http://schemas.microsoft.com/office/drawing/2014/main" id="{C8F7816E-BC46-1746-5B3A-8538AAFDAF0A}"/>
              </a:ext>
            </a:extLst>
          </p:cNvPr>
          <p:cNvSpPr txBox="1"/>
          <p:nvPr/>
        </p:nvSpPr>
        <p:spPr>
          <a:xfrm>
            <a:off x="3071191" y="4066511"/>
            <a:ext cx="6341165" cy="830997"/>
          </a:xfrm>
          <a:prstGeom prst="rect">
            <a:avLst/>
          </a:prstGeom>
          <a:noFill/>
        </p:spPr>
        <p:txBody>
          <a:bodyPr wrap="square">
            <a:spAutoFit/>
          </a:bodyPr>
          <a:lstStyle/>
          <a:p>
            <a:pPr algn="ctr"/>
            <a:r>
              <a:rPr lang="lt-LT" sz="2400" dirty="0">
                <a:solidFill>
                  <a:srgbClr val="C00000"/>
                </a:solidFill>
                <a:latin typeface="Jokerman" panose="04090605060D06020702" pitchFamily="82" charset="0"/>
                <a:cs typeface="Times New Roman" panose="02020603050405020304" pitchFamily="18" charset="0"/>
              </a:rPr>
              <a:t>Tikėjomės nuoširdaus buvimo kartu, tvirtybės ir sveikatos! </a:t>
            </a:r>
          </a:p>
        </p:txBody>
      </p:sp>
    </p:spTree>
    <p:extLst>
      <p:ext uri="{BB962C8B-B14F-4D97-AF65-F5344CB8AC3E}">
        <p14:creationId xmlns:p14="http://schemas.microsoft.com/office/powerpoint/2010/main" val="281777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2C9E0F-7040-4286-98C9-1BFDEB73143A}"/>
              </a:ext>
            </a:extLst>
          </p:cNvPr>
          <p:cNvSpPr txBox="1"/>
          <p:nvPr/>
        </p:nvSpPr>
        <p:spPr>
          <a:xfrm>
            <a:off x="3371351" y="385527"/>
            <a:ext cx="459585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t-LT" sz="2400" b="1" i="0" u="none" strike="noStrike" kern="1200" cap="none" spc="0" normalizeH="0" baseline="0" noProof="0" dirty="0">
                <a:ln>
                  <a:noFill/>
                </a:ln>
                <a:solidFill>
                  <a:schemeClr val="accent5">
                    <a:lumMod val="50000"/>
                  </a:schemeClr>
                </a:solidFill>
                <a:effectLst/>
                <a:uLnTx/>
                <a:uFillTx/>
                <a:latin typeface="Jokerman" panose="04090605060D06020702" pitchFamily="82" charset="0"/>
                <a:cs typeface="Times New Roman" panose="02020603050405020304" pitchFamily="18" charset="0"/>
              </a:rPr>
              <a:t>Saugokime save ir kitus</a:t>
            </a:r>
          </a:p>
        </p:txBody>
      </p:sp>
      <p:sp>
        <p:nvSpPr>
          <p:cNvPr id="3" name="TextBox 2">
            <a:extLst>
              <a:ext uri="{FF2B5EF4-FFF2-40B4-BE49-F238E27FC236}">
                <a16:creationId xmlns:a16="http://schemas.microsoft.com/office/drawing/2014/main" id="{F31AE7B8-2F3D-AED9-FC7D-5BA1D5C8280D}"/>
              </a:ext>
            </a:extLst>
          </p:cNvPr>
          <p:cNvSpPr txBox="1"/>
          <p:nvPr/>
        </p:nvSpPr>
        <p:spPr>
          <a:xfrm>
            <a:off x="238539" y="978010"/>
            <a:ext cx="8903473" cy="5016758"/>
          </a:xfrm>
          <a:prstGeom prst="rect">
            <a:avLst/>
          </a:prstGeom>
          <a:noFill/>
        </p:spPr>
        <p:txBody>
          <a:bodyPr wrap="square">
            <a:spAutoFit/>
          </a:bodyPr>
          <a:lstStyle/>
          <a:p>
            <a:pPr algn="just"/>
            <a:r>
              <a:rPr lang="lt-LT" sz="2000" dirty="0">
                <a:solidFill>
                  <a:schemeClr val="accent5">
                    <a:lumMod val="50000"/>
                  </a:schemeClr>
                </a:solidFill>
                <a:latin typeface="Jokerman" panose="04090605060D06020702" pitchFamily="82" charset="0"/>
              </a:rPr>
              <a:t>Gimnazistai gilino pirmosios pagalbos žinias ir įgūdžius.</a:t>
            </a:r>
          </a:p>
          <a:p>
            <a:pPr algn="just"/>
            <a:r>
              <a:rPr lang="lt-LT" sz="2000" dirty="0">
                <a:solidFill>
                  <a:schemeClr val="accent5">
                    <a:lumMod val="50000"/>
                  </a:schemeClr>
                </a:solidFill>
                <a:latin typeface="Jokerman" panose="04090605060D06020702" pitchFamily="82" charset="0"/>
              </a:rPr>
              <a:t>Vyko sveikatingumo projektas, skirtas traumų ir nelaimingų atsitikimų prevencijai bei pagalbos nelaimingo atsitikimo atveju įgūdžių stiprinimui. </a:t>
            </a:r>
          </a:p>
          <a:p>
            <a:pPr algn="just"/>
            <a:r>
              <a:rPr lang="lt-LT" sz="2000" dirty="0">
                <a:solidFill>
                  <a:schemeClr val="accent5">
                    <a:lumMod val="50000"/>
                  </a:schemeClr>
                </a:solidFill>
                <a:latin typeface="Jokerman" panose="04090605060D06020702" pitchFamily="82" charset="0"/>
              </a:rPr>
              <a:t>8,1G ir 2G klasių mokiniai, gavę skirtingas situacijas, naudodamiesi turima patirtimi ir varžydamiesi tarp savo klasės komandų, demonstravo kritinį mąstymą, išradingumą, žinių apie sveikatą gausą ir išmintingus sprendimus. Komandos varžėsi įvairiose rungtyse: dalyviai turėjo paaiškinti tikslingų veiksmų seką konkrečios situacijos atveju, įvertinti gyvybines funkcijas, atlikti pradinį gaivinimą, suteikti pagalbą užspringusiam žmogui, sustabdyti kraujavimą iš galūnės naudojant turniketą.</a:t>
            </a:r>
          </a:p>
          <a:p>
            <a:pPr algn="just"/>
            <a:endParaRPr lang="lt-LT" sz="2000" dirty="0">
              <a:solidFill>
                <a:schemeClr val="accent5">
                  <a:lumMod val="50000"/>
                </a:schemeClr>
              </a:solidFill>
              <a:latin typeface="Jokerman" panose="04090605060D06020702" pitchFamily="82" charset="0"/>
            </a:endParaRPr>
          </a:p>
          <a:p>
            <a:pPr algn="just"/>
            <a:r>
              <a:rPr lang="lt-LT" sz="2000" dirty="0">
                <a:solidFill>
                  <a:schemeClr val="accent5">
                    <a:lumMod val="50000"/>
                  </a:schemeClr>
                </a:solidFill>
                <a:latin typeface="Jokerman" panose="04090605060D06020702" pitchFamily="82" charset="0"/>
              </a:rPr>
              <a:t>Apibendrinant edukaciją prieita išvados, jog įvykus nelaimingam atsitikimui labai svarbu nesutrikti, o įvertinus riziką, apsaugoti save, nepakenkti nukentėjusiajam ir suteikti jam pagalbą, kol atvyks medikai.</a:t>
            </a:r>
          </a:p>
        </p:txBody>
      </p:sp>
      <p:pic>
        <p:nvPicPr>
          <p:cNvPr id="6" name="Paveikslėlis 5" descr="Paveikslėlis, kuriame yra asmuo, grindys, vidinis, siena&#10;&#10;Automatiškai sugeneruotas aprašymas">
            <a:extLst>
              <a:ext uri="{FF2B5EF4-FFF2-40B4-BE49-F238E27FC236}">
                <a16:creationId xmlns:a16="http://schemas.microsoft.com/office/drawing/2014/main" id="{62615D19-D9DE-BDC4-D459-F9BFB1633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619" y="2488757"/>
            <a:ext cx="2018017" cy="2690689"/>
          </a:xfrm>
          <a:prstGeom prst="rect">
            <a:avLst/>
          </a:prstGeom>
        </p:spPr>
      </p:pic>
      <p:pic>
        <p:nvPicPr>
          <p:cNvPr id="8" name="Paveikslėlis 7" descr="Paveikslėlis, kuriame yra grindys, vidinis, raudona&#10;&#10;Automatiškai sugeneruotas aprašymas">
            <a:extLst>
              <a:ext uri="{FF2B5EF4-FFF2-40B4-BE49-F238E27FC236}">
                <a16:creationId xmlns:a16="http://schemas.microsoft.com/office/drawing/2014/main" id="{5C0C07AF-8902-5E6B-755D-0A7E90E73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8620" y="847192"/>
            <a:ext cx="2018017" cy="1515196"/>
          </a:xfrm>
          <a:prstGeom prst="rect">
            <a:avLst/>
          </a:prstGeom>
        </p:spPr>
      </p:pic>
    </p:spTree>
    <p:extLst>
      <p:ext uri="{BB962C8B-B14F-4D97-AF65-F5344CB8AC3E}">
        <p14:creationId xmlns:p14="http://schemas.microsoft.com/office/powerpoint/2010/main" val="2638534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9F3B4D-06F0-4D61-87ED-EE607C05A652}"/>
              </a:ext>
            </a:extLst>
          </p:cNvPr>
          <p:cNvSpPr txBox="1"/>
          <p:nvPr/>
        </p:nvSpPr>
        <p:spPr>
          <a:xfrm>
            <a:off x="2043483" y="393688"/>
            <a:ext cx="4524293" cy="461665"/>
          </a:xfrm>
          <a:prstGeom prst="rect">
            <a:avLst/>
          </a:prstGeom>
          <a:noFill/>
        </p:spPr>
        <p:txBody>
          <a:bodyPr wrap="square">
            <a:spAutoFit/>
          </a:bodyPr>
          <a:lstStyle/>
          <a:p>
            <a:pPr algn="ctr"/>
            <a:r>
              <a:rPr lang="lt-LT" sz="2400" b="1" dirty="0">
                <a:solidFill>
                  <a:schemeClr val="accent5">
                    <a:lumMod val="50000"/>
                  </a:schemeClr>
                </a:solidFill>
                <a:latin typeface="Jokerman" panose="04090605060D06020702" pitchFamily="82" charset="0"/>
                <a:cs typeface="Times New Roman" panose="02020603050405020304" pitchFamily="18" charset="0"/>
              </a:rPr>
              <a:t>Refleksija</a:t>
            </a:r>
          </a:p>
        </p:txBody>
      </p:sp>
      <p:sp>
        <p:nvSpPr>
          <p:cNvPr id="4" name="TextBox 3">
            <a:extLst>
              <a:ext uri="{FF2B5EF4-FFF2-40B4-BE49-F238E27FC236}">
                <a16:creationId xmlns:a16="http://schemas.microsoft.com/office/drawing/2014/main" id="{374A59EC-E46C-EDA9-46E9-65E2DF4F5E3D}"/>
              </a:ext>
            </a:extLst>
          </p:cNvPr>
          <p:cNvSpPr txBox="1"/>
          <p:nvPr/>
        </p:nvSpPr>
        <p:spPr>
          <a:xfrm>
            <a:off x="620202" y="1296063"/>
            <a:ext cx="8895521" cy="4093428"/>
          </a:xfrm>
          <a:prstGeom prst="rect">
            <a:avLst/>
          </a:prstGeom>
          <a:noFill/>
        </p:spPr>
        <p:txBody>
          <a:bodyPr wrap="square">
            <a:spAutoFit/>
          </a:bodyPr>
          <a:lstStyle/>
          <a:p>
            <a:pPr algn="ctr"/>
            <a:r>
              <a:rPr lang="lt-LT" sz="2000" dirty="0">
                <a:solidFill>
                  <a:schemeClr val="accent5">
                    <a:lumMod val="50000"/>
                  </a:schemeClr>
                </a:solidFill>
                <a:latin typeface="Jokerman" panose="04090605060D06020702" pitchFamily="82" charset="0"/>
              </a:rPr>
              <a:t>Mokiniai analizavo ir apžvelgė 2021-2022 m. m. asmeninius ir savo klasės ugdymo(</a:t>
            </a:r>
            <a:r>
              <a:rPr lang="lt-LT" sz="2000" dirty="0" err="1">
                <a:solidFill>
                  <a:schemeClr val="accent5">
                    <a:lumMod val="50000"/>
                  </a:schemeClr>
                </a:solidFill>
                <a:latin typeface="Jokerman" panose="04090605060D06020702" pitchFamily="82" charset="0"/>
              </a:rPr>
              <a:t>si</a:t>
            </a:r>
            <a:r>
              <a:rPr lang="lt-LT" sz="2000" dirty="0">
                <a:solidFill>
                  <a:schemeClr val="accent5">
                    <a:lumMod val="50000"/>
                  </a:schemeClr>
                </a:solidFill>
                <a:latin typeface="Jokerman" panose="04090605060D06020702" pitchFamily="82" charset="0"/>
              </a:rPr>
              <a:t>) pasiekimus, pažangą įvairiose srityse: mokymesi, bendrųjų kompetencijų tobulinime, socialinės-pilietinės veiklos įgyvendinime, neformaliajame švietime. </a:t>
            </a:r>
          </a:p>
          <a:p>
            <a:pPr algn="ctr"/>
            <a:r>
              <a:rPr lang="lt-LT" sz="2000" dirty="0">
                <a:solidFill>
                  <a:schemeClr val="accent5">
                    <a:lumMod val="50000"/>
                  </a:schemeClr>
                </a:solidFill>
                <a:latin typeface="Jokerman" panose="04090605060D06020702" pitchFamily="82" charset="0"/>
              </a:rPr>
              <a:t>Bet kuri refleksija – po pamokos, renginio, mokymų, varžybų ir kitų veiklų – tai pati geriausia emocinio intelekto lavinimo, patyčių, žalingų įpročių prevencijos ar net ugdymo karjerai priemonė. Juk tai padeda geriau pažinti save ir šalia esančius. </a:t>
            </a:r>
          </a:p>
          <a:p>
            <a:pPr algn="ctr"/>
            <a:r>
              <a:rPr lang="lt-LT" sz="2000" dirty="0">
                <a:solidFill>
                  <a:schemeClr val="accent5">
                    <a:lumMod val="50000"/>
                  </a:schemeClr>
                </a:solidFill>
                <a:latin typeface="Jokerman" panose="04090605060D06020702" pitchFamily="82" charset="0"/>
              </a:rPr>
              <a:t>Dalijimasis įgyta patirtimi, analizė, sėkmių, padarytų klaidų, kurių ateityje reikėtų vengti, įvardijimas, skatina kelti prasmingus klausimus, kurti naujus įsipareigojimus.</a:t>
            </a:r>
          </a:p>
          <a:p>
            <a:pPr algn="ctr"/>
            <a:endParaRPr lang="lt-LT" sz="2000" dirty="0">
              <a:solidFill>
                <a:schemeClr val="accent5">
                  <a:lumMod val="50000"/>
                </a:schemeClr>
              </a:solidFill>
              <a:latin typeface="Jokerman" panose="04090605060D06020702" pitchFamily="82" charset="0"/>
            </a:endParaRPr>
          </a:p>
          <a:p>
            <a:pPr algn="ctr"/>
            <a:r>
              <a:rPr lang="lt-LT" sz="2000" dirty="0">
                <a:solidFill>
                  <a:schemeClr val="accent5">
                    <a:lumMod val="50000"/>
                  </a:schemeClr>
                </a:solidFill>
                <a:latin typeface="Jokerman" panose="04090605060D06020702" pitchFamily="82" charset="0"/>
              </a:rPr>
              <a:t> GERAI APMĄSTYKIME SAVO TOLESNIUS SIEKIUS IR VEIKIME!</a:t>
            </a:r>
          </a:p>
        </p:txBody>
      </p:sp>
      <p:pic>
        <p:nvPicPr>
          <p:cNvPr id="5" name="Paveikslėlis 4">
            <a:extLst>
              <a:ext uri="{FF2B5EF4-FFF2-40B4-BE49-F238E27FC236}">
                <a16:creationId xmlns:a16="http://schemas.microsoft.com/office/drawing/2014/main" id="{609DEF13-0BA1-E8AC-ACC2-2842B0C11F88}"/>
              </a:ext>
            </a:extLst>
          </p:cNvPr>
          <p:cNvPicPr>
            <a:picLocks noChangeAspect="1"/>
          </p:cNvPicPr>
          <p:nvPr/>
        </p:nvPicPr>
        <p:blipFill rotWithShape="1">
          <a:blip r:embed="rId2"/>
          <a:srcRect l="6062" t="16587" r="64549" b="50000"/>
          <a:stretch/>
        </p:blipFill>
        <p:spPr>
          <a:xfrm>
            <a:off x="3315695" y="5561937"/>
            <a:ext cx="1343770" cy="859611"/>
          </a:xfrm>
          <a:prstGeom prst="rect">
            <a:avLst/>
          </a:prstGeom>
        </p:spPr>
      </p:pic>
      <p:pic>
        <p:nvPicPr>
          <p:cNvPr id="6" name="Paveikslėlis 5">
            <a:extLst>
              <a:ext uri="{FF2B5EF4-FFF2-40B4-BE49-F238E27FC236}">
                <a16:creationId xmlns:a16="http://schemas.microsoft.com/office/drawing/2014/main" id="{BBADD728-7167-8CB5-B9A6-216DE063ED9E}"/>
              </a:ext>
            </a:extLst>
          </p:cNvPr>
          <p:cNvPicPr>
            <a:picLocks noChangeAspect="1"/>
          </p:cNvPicPr>
          <p:nvPr/>
        </p:nvPicPr>
        <p:blipFill rotWithShape="1">
          <a:blip r:embed="rId3"/>
          <a:srcRect l="51191" t="6836" r="-307" b="-6837"/>
          <a:stretch/>
        </p:blipFill>
        <p:spPr>
          <a:xfrm>
            <a:off x="5861041" y="5620701"/>
            <a:ext cx="1343770" cy="859612"/>
          </a:xfrm>
          <a:prstGeom prst="rect">
            <a:avLst/>
          </a:prstGeom>
        </p:spPr>
      </p:pic>
    </p:spTree>
    <p:extLst>
      <p:ext uri="{BB962C8B-B14F-4D97-AF65-F5344CB8AC3E}">
        <p14:creationId xmlns:p14="http://schemas.microsoft.com/office/powerpoint/2010/main" val="699931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85524990-91A0-6CA4-A770-CD8793FA0CD0}"/>
              </a:ext>
            </a:extLst>
          </p:cNvPr>
          <p:cNvPicPr>
            <a:picLocks noChangeAspect="1"/>
          </p:cNvPicPr>
          <p:nvPr/>
        </p:nvPicPr>
        <p:blipFill rotWithShape="1">
          <a:blip r:embed="rId2"/>
          <a:srcRect l="19598" t="12009" r="37824" b="40926"/>
          <a:stretch/>
        </p:blipFill>
        <p:spPr>
          <a:xfrm>
            <a:off x="9215563" y="1208596"/>
            <a:ext cx="2522179" cy="1566407"/>
          </a:xfrm>
          <a:prstGeom prst="rect">
            <a:avLst/>
          </a:prstGeom>
        </p:spPr>
      </p:pic>
      <p:sp>
        <p:nvSpPr>
          <p:cNvPr id="5" name="TextBox 4">
            <a:extLst>
              <a:ext uri="{FF2B5EF4-FFF2-40B4-BE49-F238E27FC236}">
                <a16:creationId xmlns:a16="http://schemas.microsoft.com/office/drawing/2014/main" id="{19994A89-17CA-3AB8-37BE-A12EA54C274B}"/>
              </a:ext>
            </a:extLst>
          </p:cNvPr>
          <p:cNvSpPr txBox="1"/>
          <p:nvPr/>
        </p:nvSpPr>
        <p:spPr>
          <a:xfrm>
            <a:off x="341906" y="1073426"/>
            <a:ext cx="8800106" cy="3539430"/>
          </a:xfrm>
          <a:prstGeom prst="rect">
            <a:avLst/>
          </a:prstGeom>
          <a:noFill/>
        </p:spPr>
        <p:txBody>
          <a:bodyPr wrap="square">
            <a:spAutoFit/>
          </a:bodyPr>
          <a:lstStyle/>
          <a:p>
            <a:r>
              <a:rPr lang="lt-LT" sz="2400" dirty="0">
                <a:solidFill>
                  <a:schemeClr val="accent5">
                    <a:lumMod val="50000"/>
                  </a:schemeClr>
                </a:solidFill>
                <a:latin typeface="Jokerman" panose="04090605060D06020702" pitchFamily="82" charset="0"/>
              </a:rPr>
              <a:t>Diskusija su LMS prezidente Karolina </a:t>
            </a:r>
            <a:r>
              <a:rPr lang="lt-LT" sz="2400" dirty="0" err="1">
                <a:solidFill>
                  <a:schemeClr val="accent5">
                    <a:lumMod val="50000"/>
                  </a:schemeClr>
                </a:solidFill>
                <a:latin typeface="Jokerman" panose="04090605060D06020702" pitchFamily="82" charset="0"/>
              </a:rPr>
              <a:t>Pralgauskyte</a:t>
            </a:r>
            <a:endParaRPr lang="lt-LT" sz="2400" dirty="0">
              <a:solidFill>
                <a:schemeClr val="accent5">
                  <a:lumMod val="50000"/>
                </a:schemeClr>
              </a:solidFill>
              <a:latin typeface="Jokerman" panose="04090605060D06020702" pitchFamily="82" charset="0"/>
            </a:endParaRPr>
          </a:p>
          <a:p>
            <a:endParaRPr lang="lt-LT" sz="2000" dirty="0">
              <a:solidFill>
                <a:schemeClr val="accent5">
                  <a:lumMod val="50000"/>
                </a:schemeClr>
              </a:solidFill>
              <a:latin typeface="Jokerman" panose="04090605060D06020702" pitchFamily="82" charset="0"/>
            </a:endParaRPr>
          </a:p>
          <a:p>
            <a:r>
              <a:rPr lang="lt-LT" sz="2000" dirty="0">
                <a:solidFill>
                  <a:schemeClr val="accent5">
                    <a:lumMod val="50000"/>
                  </a:schemeClr>
                </a:solidFill>
                <a:latin typeface="Jokerman" panose="04090605060D06020702" pitchFamily="82" charset="0"/>
              </a:rPr>
              <a:t>Savęs analizavimo, refleksijos prasmingumą šį kartą gimnazistams padėjo suprasti buvusi gimnazijos mokinė, politikos mokslų trečio kurso studentė, LMS prezidentė ir Lietuvos švietimo tarybos narė Karolina </a:t>
            </a:r>
            <a:r>
              <a:rPr lang="lt-LT" sz="2000" dirty="0" err="1">
                <a:solidFill>
                  <a:schemeClr val="accent5">
                    <a:lumMod val="50000"/>
                  </a:schemeClr>
                </a:solidFill>
                <a:latin typeface="Jokerman" panose="04090605060D06020702" pitchFamily="82" charset="0"/>
              </a:rPr>
              <a:t>Pralgauskytė</a:t>
            </a:r>
            <a:r>
              <a:rPr lang="lt-LT" sz="2000" dirty="0">
                <a:solidFill>
                  <a:schemeClr val="accent5">
                    <a:lumMod val="50000"/>
                  </a:schemeClr>
                </a:solidFill>
                <a:latin typeface="Jokerman" panose="04090605060D06020702" pitchFamily="82" charset="0"/>
              </a:rPr>
              <a:t>. </a:t>
            </a:r>
          </a:p>
          <a:p>
            <a:r>
              <a:rPr lang="lt-LT" sz="2000" dirty="0">
                <a:solidFill>
                  <a:schemeClr val="accent5">
                    <a:lumMod val="50000"/>
                  </a:schemeClr>
                </a:solidFill>
                <a:latin typeface="Jokerman" panose="04090605060D06020702" pitchFamily="82" charset="0"/>
              </a:rPr>
              <a:t>Ji, remdamasi savo gyvenimiška patirtimi, įtikinamai akcentavo, jog planuojant ateitį, ruošiantis savarankiškam gyvenimui, labai svarbu dalykines kompetencijas derinti su bendrosiomis kompetencijomis, kurios padeda savarankiškai, atsakingai ir aktyviai mokytis, tobulėti ir siekti užsibrėžtų tikslų.</a:t>
            </a:r>
          </a:p>
        </p:txBody>
      </p:sp>
    </p:spTree>
    <p:extLst>
      <p:ext uri="{BB962C8B-B14F-4D97-AF65-F5344CB8AC3E}">
        <p14:creationId xmlns:p14="http://schemas.microsoft.com/office/powerpoint/2010/main" val="2727982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711DA9-5BFA-4A8F-877F-4B9953334867}"/>
              </a:ext>
            </a:extLst>
          </p:cNvPr>
          <p:cNvSpPr txBox="1"/>
          <p:nvPr/>
        </p:nvSpPr>
        <p:spPr>
          <a:xfrm>
            <a:off x="715618" y="332626"/>
            <a:ext cx="10106108" cy="3212161"/>
          </a:xfrm>
          <a:prstGeom prst="rect">
            <a:avLst/>
          </a:prstGeom>
          <a:noFill/>
        </p:spPr>
        <p:txBody>
          <a:bodyPr wrap="square">
            <a:spAutoFit/>
          </a:bodyPr>
          <a:lstStyle/>
          <a:p>
            <a:pPr marR="0" lvl="0" algn="ctr" defTabSz="914400" rtl="0" eaLnBrk="1" fontAlgn="auto" latinLnBrk="0" hangingPunct="1">
              <a:lnSpc>
                <a:spcPct val="110000"/>
              </a:lnSpc>
              <a:spcBef>
                <a:spcPts val="700"/>
              </a:spcBef>
              <a:spcAft>
                <a:spcPts val="0"/>
              </a:spcAft>
              <a:buClr>
                <a:srgbClr val="2A1A00"/>
              </a:buClr>
              <a:buSzTx/>
              <a:tabLst/>
              <a:defRPr/>
            </a:pPr>
            <a:r>
              <a:rPr kumimoji="0" lang="lt-LT" sz="2400" b="1" i="0" u="none" strike="noStrike" kern="1200" cap="none" spc="0" normalizeH="0" baseline="0" noProof="0" dirty="0">
                <a:ln>
                  <a:noFill/>
                </a:ln>
                <a:solidFill>
                  <a:schemeClr val="accent5">
                    <a:lumMod val="50000"/>
                  </a:schemeClr>
                </a:solidFill>
                <a:effectLst/>
                <a:uLnTx/>
                <a:uFillTx/>
                <a:latin typeface="Jokerman" panose="04090605060D06020702" pitchFamily="82" charset="0"/>
                <a:cs typeface="Times New Roman" panose="02020603050405020304" pitchFamily="18" charset="0"/>
              </a:rPr>
              <a:t>,,Saulė grįžta“</a:t>
            </a:r>
          </a:p>
          <a:p>
            <a:pPr marR="0" lvl="0" algn="ctr" defTabSz="914400" rtl="0" eaLnBrk="1" fontAlgn="auto" latinLnBrk="0" hangingPunct="1">
              <a:lnSpc>
                <a:spcPct val="110000"/>
              </a:lnSpc>
              <a:spcBef>
                <a:spcPts val="700"/>
              </a:spcBef>
              <a:spcAft>
                <a:spcPts val="0"/>
              </a:spcAft>
              <a:buClr>
                <a:srgbClr val="2A1A00"/>
              </a:buClr>
              <a:buSzTx/>
              <a:tabLst/>
              <a:defRPr/>
            </a:pPr>
            <a:r>
              <a:rPr kumimoji="0" lang="lt-LT" sz="2000" b="1" i="0" u="none" strike="noStrike" kern="1200" cap="none" spc="0" normalizeH="0" baseline="0" noProof="0" dirty="0">
                <a:ln>
                  <a:noFill/>
                </a:ln>
                <a:solidFill>
                  <a:schemeClr val="accent5">
                    <a:lumMod val="50000"/>
                  </a:schemeClr>
                </a:solidFill>
                <a:effectLst/>
                <a:uLnTx/>
                <a:uFillTx/>
                <a:latin typeface="Jokerman" panose="04090605060D06020702" pitchFamily="82" charset="0"/>
                <a:cs typeface="Times New Roman" panose="02020603050405020304" pitchFamily="18" charset="0"/>
              </a:rPr>
              <a:t>;,Poezijos vasarėlės - 22” savaitė birželio 7-10 dienomis </a:t>
            </a:r>
          </a:p>
          <a:p>
            <a:pPr marR="0" lvl="0" algn="ctr" defTabSz="914400" rtl="0" eaLnBrk="1" fontAlgn="auto" latinLnBrk="0" hangingPunct="1">
              <a:lnSpc>
                <a:spcPct val="110000"/>
              </a:lnSpc>
              <a:spcBef>
                <a:spcPts val="700"/>
              </a:spcBef>
              <a:spcAft>
                <a:spcPts val="0"/>
              </a:spcAft>
              <a:buClr>
                <a:srgbClr val="2A1A00"/>
              </a:buClr>
              <a:buSzTx/>
              <a:tabLst/>
              <a:defRPr/>
            </a:pPr>
            <a:r>
              <a:rPr lang="lt-LT" sz="2000" b="1" dirty="0">
                <a:solidFill>
                  <a:schemeClr val="accent5">
                    <a:lumMod val="50000"/>
                  </a:schemeClr>
                </a:solidFill>
                <a:latin typeface="Jokerman" panose="04090605060D06020702" pitchFamily="82" charset="0"/>
                <a:cs typeface="Times New Roman" panose="02020603050405020304" pitchFamily="18" charset="0"/>
              </a:rPr>
              <a:t>V</a:t>
            </a:r>
            <a:r>
              <a:rPr kumimoji="0" lang="lt-LT" sz="2000" b="1" i="0" u="none" strike="noStrike" kern="1200" cap="none" spc="0" normalizeH="0" baseline="0" noProof="0" dirty="0" err="1">
                <a:ln>
                  <a:noFill/>
                </a:ln>
                <a:solidFill>
                  <a:schemeClr val="accent5">
                    <a:lumMod val="50000"/>
                  </a:schemeClr>
                </a:solidFill>
                <a:effectLst/>
                <a:uLnTx/>
                <a:uFillTx/>
                <a:latin typeface="Jokerman" panose="04090605060D06020702" pitchFamily="82" charset="0"/>
                <a:cs typeface="Times New Roman" panose="02020603050405020304" pitchFamily="18" charset="0"/>
              </a:rPr>
              <a:t>yko</a:t>
            </a:r>
            <a:r>
              <a:rPr kumimoji="0" lang="lt-LT" sz="2000" b="1" i="0" u="none" strike="noStrike" kern="1200" cap="none" spc="0" normalizeH="0" baseline="0" noProof="0" dirty="0">
                <a:ln>
                  <a:noFill/>
                </a:ln>
                <a:solidFill>
                  <a:schemeClr val="accent5">
                    <a:lumMod val="50000"/>
                  </a:schemeClr>
                </a:solidFill>
                <a:effectLst/>
                <a:uLnTx/>
                <a:uFillTx/>
                <a:latin typeface="Jokerman" panose="04090605060D06020702" pitchFamily="82" charset="0"/>
                <a:cs typeface="Times New Roman" panose="02020603050405020304" pitchFamily="18" charset="0"/>
              </a:rPr>
              <a:t>  renginiai, skirti Ukrainai. </a:t>
            </a:r>
          </a:p>
          <a:p>
            <a:pPr marR="0" lvl="0" algn="ctr" defTabSz="914400" rtl="0" eaLnBrk="1" fontAlgn="auto" latinLnBrk="0" hangingPunct="1">
              <a:lnSpc>
                <a:spcPct val="110000"/>
              </a:lnSpc>
              <a:spcBef>
                <a:spcPts val="700"/>
              </a:spcBef>
              <a:spcAft>
                <a:spcPts val="0"/>
              </a:spcAft>
              <a:buClr>
                <a:srgbClr val="2A1A00"/>
              </a:buClr>
              <a:buSzTx/>
              <a:tabLst/>
              <a:defRPr/>
            </a:pPr>
            <a:r>
              <a:rPr kumimoji="0" lang="lt-LT" sz="2000" b="1" i="0" u="none" strike="noStrike" kern="1200" cap="none" spc="0" normalizeH="0" baseline="0" noProof="0" dirty="0">
                <a:ln>
                  <a:noFill/>
                </a:ln>
                <a:solidFill>
                  <a:schemeClr val="accent5">
                    <a:lumMod val="50000"/>
                  </a:schemeClr>
                </a:solidFill>
                <a:effectLst/>
                <a:uLnTx/>
                <a:uFillTx/>
                <a:latin typeface="Jokerman" panose="04090605060D06020702" pitchFamily="82" charset="0"/>
                <a:cs typeface="Times New Roman" panose="02020603050405020304" pitchFamily="18" charset="0"/>
              </a:rPr>
              <a:t>Kiekvieną savaitės dieną mintis, diskusijas, tautinės atributikos ir puošybos elementų gamybą, materialią paramą skyrėme mūsų broliams ukrainiečiams. </a:t>
            </a:r>
          </a:p>
          <a:p>
            <a:pPr marR="0" lvl="0" algn="ctr" defTabSz="914400" rtl="0" eaLnBrk="1" fontAlgn="auto" latinLnBrk="0" hangingPunct="1">
              <a:lnSpc>
                <a:spcPct val="110000"/>
              </a:lnSpc>
              <a:spcBef>
                <a:spcPts val="700"/>
              </a:spcBef>
              <a:spcAft>
                <a:spcPts val="0"/>
              </a:spcAft>
              <a:buClr>
                <a:srgbClr val="2A1A00"/>
              </a:buClr>
              <a:buSzTx/>
              <a:tabLst/>
              <a:defRPr/>
            </a:pPr>
            <a:r>
              <a:rPr kumimoji="0" lang="lt-LT" sz="2000" b="1" i="0" u="none" strike="noStrike" kern="1200" cap="none" spc="0" normalizeH="0" baseline="0" noProof="0" dirty="0">
                <a:ln>
                  <a:noFill/>
                </a:ln>
                <a:solidFill>
                  <a:schemeClr val="accent5">
                    <a:lumMod val="50000"/>
                  </a:schemeClr>
                </a:solidFill>
                <a:effectLst/>
                <a:uLnTx/>
                <a:uFillTx/>
                <a:latin typeface="Jokerman" panose="04090605060D06020702" pitchFamily="82" charset="0"/>
                <a:cs typeface="Times New Roman" panose="02020603050405020304" pitchFamily="18" charset="0"/>
              </a:rPr>
              <a:t>Savaitę vainikavo Poezijos vasarėlė, kurią  pavadinome ,,Saulė grįžta”, vildamiesi, jog žiaurioji žiema bus įveikta ir gėris nugalės. Vasarėlės poetinį lauką papuošė daugybė saulėgrąžų. Taikos simbolis.</a:t>
            </a:r>
          </a:p>
        </p:txBody>
      </p:sp>
      <p:pic>
        <p:nvPicPr>
          <p:cNvPr id="5" name="Paveikslėlis 4" descr="Paveikslėlis, kuriame yra medis, žolė, laukas, asmuo&#10;&#10;Automatiškai sugeneruotas aprašymas">
            <a:extLst>
              <a:ext uri="{FF2B5EF4-FFF2-40B4-BE49-F238E27FC236}">
                <a16:creationId xmlns:a16="http://schemas.microsoft.com/office/drawing/2014/main" id="{1F084536-1D99-1DD3-3DB0-F77F53851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989" y="3778276"/>
            <a:ext cx="3657600" cy="2438400"/>
          </a:xfrm>
          <a:prstGeom prst="rect">
            <a:avLst/>
          </a:prstGeom>
        </p:spPr>
      </p:pic>
      <p:pic>
        <p:nvPicPr>
          <p:cNvPr id="7" name="Paveikslėlis 6" descr="Paveikslėlis, kuriame yra žolė, laukas, medis&#10;&#10;Automatiškai sugeneruotas aprašymas">
            <a:extLst>
              <a:ext uri="{FF2B5EF4-FFF2-40B4-BE49-F238E27FC236}">
                <a16:creationId xmlns:a16="http://schemas.microsoft.com/office/drawing/2014/main" id="{C46C1254-351F-7A00-53B8-B7072BB88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814" y="3333916"/>
            <a:ext cx="2337187" cy="3116249"/>
          </a:xfrm>
          <a:prstGeom prst="rect">
            <a:avLst/>
          </a:prstGeom>
        </p:spPr>
      </p:pic>
    </p:spTree>
    <p:extLst>
      <p:ext uri="{BB962C8B-B14F-4D97-AF65-F5344CB8AC3E}">
        <p14:creationId xmlns:p14="http://schemas.microsoft.com/office/powerpoint/2010/main" val="3125403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AF769F-9134-7DC6-6EA7-A813A75D9768}"/>
              </a:ext>
            </a:extLst>
          </p:cNvPr>
          <p:cNvSpPr txBox="1"/>
          <p:nvPr/>
        </p:nvSpPr>
        <p:spPr>
          <a:xfrm>
            <a:off x="206733" y="581816"/>
            <a:ext cx="11672515" cy="6740307"/>
          </a:xfrm>
          <a:prstGeom prst="rect">
            <a:avLst/>
          </a:prstGeom>
          <a:noFill/>
        </p:spPr>
        <p:txBody>
          <a:bodyPr wrap="square">
            <a:spAutoFit/>
          </a:bodyPr>
          <a:lstStyle/>
          <a:p>
            <a:pPr algn="ctr"/>
            <a:r>
              <a:rPr lang="lt-LT" sz="2400" dirty="0">
                <a:solidFill>
                  <a:schemeClr val="accent5">
                    <a:lumMod val="50000"/>
                  </a:schemeClr>
                </a:solidFill>
                <a:latin typeface="Jokerman" panose="04090605060D06020702" pitchFamily="82" charset="0"/>
              </a:rPr>
              <a:t>„Metų paslaugumas“</a:t>
            </a:r>
          </a:p>
          <a:p>
            <a:pPr algn="ctr"/>
            <a:endParaRPr lang="lt-LT" sz="2400" dirty="0">
              <a:solidFill>
                <a:schemeClr val="accent5">
                  <a:lumMod val="50000"/>
                </a:schemeClr>
              </a:solidFill>
              <a:latin typeface="Jokerman" panose="04090605060D06020702" pitchFamily="82" charset="0"/>
            </a:endParaRPr>
          </a:p>
          <a:p>
            <a:pPr algn="ctr"/>
            <a:endParaRPr lang="lt-LT" sz="2400" dirty="0">
              <a:solidFill>
                <a:schemeClr val="accent5">
                  <a:lumMod val="50000"/>
                </a:schemeClr>
              </a:solidFill>
              <a:latin typeface="Jokerman" panose="04090605060D06020702" pitchFamily="82" charset="0"/>
            </a:endParaRPr>
          </a:p>
          <a:p>
            <a:pPr algn="ctr"/>
            <a:endParaRPr lang="lt-LT" sz="2400" dirty="0">
              <a:solidFill>
                <a:schemeClr val="accent5">
                  <a:lumMod val="50000"/>
                </a:schemeClr>
              </a:solidFill>
              <a:latin typeface="Jokerman" panose="04090605060D06020702" pitchFamily="82" charset="0"/>
            </a:endParaRPr>
          </a:p>
          <a:p>
            <a:pPr algn="ctr"/>
            <a:endParaRPr lang="lt-LT" sz="2400" dirty="0">
              <a:solidFill>
                <a:schemeClr val="accent5">
                  <a:lumMod val="50000"/>
                </a:schemeClr>
              </a:solidFill>
              <a:latin typeface="Jokerman" panose="04090605060D06020702" pitchFamily="82" charset="0"/>
            </a:endParaRPr>
          </a:p>
          <a:p>
            <a:pPr algn="ctr"/>
            <a:endParaRPr lang="lt-LT" sz="2400" dirty="0">
              <a:solidFill>
                <a:schemeClr val="accent5">
                  <a:lumMod val="50000"/>
                </a:schemeClr>
              </a:solidFill>
              <a:latin typeface="Jokerman" panose="04090605060D06020702" pitchFamily="82" charset="0"/>
            </a:endParaRPr>
          </a:p>
          <a:p>
            <a:pPr algn="ctr"/>
            <a:endParaRPr lang="lt-LT" sz="2400" dirty="0">
              <a:solidFill>
                <a:schemeClr val="accent5">
                  <a:lumMod val="50000"/>
                </a:schemeClr>
              </a:solidFill>
              <a:latin typeface="Jokerman" panose="04090605060D06020702" pitchFamily="82" charset="0"/>
            </a:endParaRPr>
          </a:p>
          <a:p>
            <a:pPr algn="ctr"/>
            <a:r>
              <a:rPr lang="lt-LT" sz="2400" dirty="0">
                <a:solidFill>
                  <a:schemeClr val="accent5">
                    <a:lumMod val="50000"/>
                  </a:schemeClr>
                </a:solidFill>
                <a:latin typeface="Jokerman" panose="04090605060D06020702" pitchFamily="82" charset="0"/>
              </a:rPr>
              <a:t>Birželio 15 dieną Kėdainių rajono mokinių tarybos komanda tradiciškai organizavo mokinių savivaldų apdovanojimus. Renginio dalyviai atskleidė savo mokyklos savivaldos stiprybes, jas kūrybiškai pristatydami. Mūsų gimnazijos mokinių tarybai įteikta nominacija ,,Metų paslaugumas“.</a:t>
            </a:r>
          </a:p>
          <a:p>
            <a:pPr algn="ctr"/>
            <a:endParaRPr lang="lt-LT" sz="2400" dirty="0">
              <a:solidFill>
                <a:schemeClr val="accent5">
                  <a:lumMod val="50000"/>
                </a:schemeClr>
              </a:solidFill>
              <a:latin typeface="Jokerman" panose="04090605060D06020702" pitchFamily="82" charset="0"/>
            </a:endParaRPr>
          </a:p>
          <a:p>
            <a:pPr algn="ctr"/>
            <a:endParaRPr lang="lt-LT" sz="2400" dirty="0">
              <a:solidFill>
                <a:schemeClr val="accent5">
                  <a:lumMod val="50000"/>
                </a:schemeClr>
              </a:solidFill>
              <a:latin typeface="Jokerman" panose="04090605060D06020702" pitchFamily="82" charset="0"/>
            </a:endParaRPr>
          </a:p>
          <a:p>
            <a:pPr algn="ctr"/>
            <a:r>
              <a:rPr lang="lt-LT" sz="2400" dirty="0">
                <a:solidFill>
                  <a:schemeClr val="accent5">
                    <a:lumMod val="50000"/>
                  </a:schemeClr>
                </a:solidFill>
                <a:latin typeface="Jokerman" panose="04090605060D06020702" pitchFamily="82" charset="0"/>
              </a:rPr>
              <a:t>Dėkojame mokinių tarybos komandai  už įgyvendintus projektus.</a:t>
            </a:r>
          </a:p>
          <a:p>
            <a:pPr algn="ctr"/>
            <a:endParaRPr lang="lt-LT" sz="2400" dirty="0">
              <a:solidFill>
                <a:schemeClr val="accent5">
                  <a:lumMod val="50000"/>
                </a:schemeClr>
              </a:solidFill>
              <a:latin typeface="Jokerman" panose="04090605060D06020702" pitchFamily="82" charset="0"/>
            </a:endParaRPr>
          </a:p>
          <a:p>
            <a:pPr algn="ctr"/>
            <a:endParaRPr lang="lt-LT" sz="2400" dirty="0">
              <a:solidFill>
                <a:schemeClr val="accent5">
                  <a:lumMod val="50000"/>
                </a:schemeClr>
              </a:solidFill>
              <a:latin typeface="Jokerman" panose="04090605060D06020702" pitchFamily="82" charset="0"/>
            </a:endParaRPr>
          </a:p>
          <a:p>
            <a:pPr algn="ctr"/>
            <a:endParaRPr lang="lt-LT" sz="2400" dirty="0">
              <a:solidFill>
                <a:schemeClr val="accent5">
                  <a:lumMod val="50000"/>
                </a:schemeClr>
              </a:solidFill>
              <a:latin typeface="Jokerman" panose="04090605060D06020702" pitchFamily="82" charset="0"/>
            </a:endParaRPr>
          </a:p>
          <a:p>
            <a:pPr algn="ctr"/>
            <a:endParaRPr lang="lt-LT" sz="2400" dirty="0">
              <a:solidFill>
                <a:schemeClr val="accent5">
                  <a:lumMod val="50000"/>
                </a:schemeClr>
              </a:solidFill>
              <a:latin typeface="Jokerman" panose="04090605060D06020702" pitchFamily="82" charset="0"/>
            </a:endParaRPr>
          </a:p>
        </p:txBody>
      </p:sp>
      <p:pic>
        <p:nvPicPr>
          <p:cNvPr id="2" name="Paveikslėlis 1">
            <a:extLst>
              <a:ext uri="{FF2B5EF4-FFF2-40B4-BE49-F238E27FC236}">
                <a16:creationId xmlns:a16="http://schemas.microsoft.com/office/drawing/2014/main" id="{A0E517D2-A7D8-D7A0-47EE-0A19255FF63B}"/>
              </a:ext>
            </a:extLst>
          </p:cNvPr>
          <p:cNvPicPr>
            <a:picLocks noChangeAspect="1"/>
          </p:cNvPicPr>
          <p:nvPr/>
        </p:nvPicPr>
        <p:blipFill>
          <a:blip r:embed="rId2"/>
          <a:stretch>
            <a:fillRect/>
          </a:stretch>
        </p:blipFill>
        <p:spPr>
          <a:xfrm>
            <a:off x="3935556" y="1098511"/>
            <a:ext cx="4111165" cy="1854465"/>
          </a:xfrm>
          <a:prstGeom prst="rect">
            <a:avLst/>
          </a:prstGeom>
        </p:spPr>
      </p:pic>
    </p:spTree>
    <p:extLst>
      <p:ext uri="{BB962C8B-B14F-4D97-AF65-F5344CB8AC3E}">
        <p14:creationId xmlns:p14="http://schemas.microsoft.com/office/powerpoint/2010/main" val="3167681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AF769F-9134-7DC6-6EA7-A813A75D9768}"/>
              </a:ext>
            </a:extLst>
          </p:cNvPr>
          <p:cNvSpPr txBox="1"/>
          <p:nvPr/>
        </p:nvSpPr>
        <p:spPr>
          <a:xfrm>
            <a:off x="182879" y="581816"/>
            <a:ext cx="11672515" cy="45243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lt-LT" sz="2400" dirty="0">
                <a:solidFill>
                  <a:srgbClr val="D36F68">
                    <a:lumMod val="50000"/>
                  </a:srgbClr>
                </a:solidFill>
                <a:latin typeface="Jokerman" panose="04090605060D06020702" pitchFamily="82" charset="0"/>
              </a:rPr>
              <a:t>DIDŽIUOJAMĖS</a:t>
            </a:r>
            <a:endPar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lt-LT" sz="2400" dirty="0">
                <a:solidFill>
                  <a:srgbClr val="D36F68">
                    <a:lumMod val="50000"/>
                  </a:srgbClr>
                </a:solidFill>
                <a:latin typeface="Jokerman" panose="04090605060D06020702" pitchFamily="82" charset="0"/>
              </a:rPr>
              <a:t>Nacionalinė švietimo agentūra</a:t>
            </a:r>
          </a:p>
          <a:p>
            <a:pPr algn="ctr"/>
            <a:r>
              <a:rPr lang="lt-LT" sz="2400" dirty="0">
                <a:solidFill>
                  <a:srgbClr val="D36F68">
                    <a:lumMod val="50000"/>
                  </a:srgbClr>
                </a:solidFill>
                <a:latin typeface="Jokerman" panose="04090605060D06020702" pitchFamily="82" charset="0"/>
              </a:rPr>
              <a:t>2021-11-29 Nr. A-24</a:t>
            </a:r>
            <a:br>
              <a:rPr lang="lt-LT" sz="2400" dirty="0">
                <a:solidFill>
                  <a:srgbClr val="D36F68">
                    <a:lumMod val="50000"/>
                  </a:srgbClr>
                </a:solidFill>
                <a:latin typeface="Jokerman" panose="04090605060D06020702" pitchFamily="82" charset="0"/>
              </a:rPr>
            </a:br>
            <a:r>
              <a:rPr lang="lt-LT" sz="2400" dirty="0">
                <a:solidFill>
                  <a:srgbClr val="D36F68">
                    <a:lumMod val="50000"/>
                  </a:srgbClr>
                </a:solidFill>
                <a:latin typeface="Jokerman" panose="04090605060D06020702" pitchFamily="82" charset="0"/>
              </a:rPr>
              <a:t>Kėdainių </a:t>
            </a:r>
            <a:r>
              <a:rPr lang="lt-LT" sz="2400" dirty="0" err="1">
                <a:solidFill>
                  <a:srgbClr val="D36F68">
                    <a:lumMod val="50000"/>
                  </a:srgbClr>
                </a:solidFill>
                <a:latin typeface="Jokerman" panose="04090605060D06020702" pitchFamily="82" charset="0"/>
              </a:rPr>
              <a:t>r.Josvainių</a:t>
            </a:r>
            <a:r>
              <a:rPr lang="lt-LT" sz="2400" dirty="0">
                <a:solidFill>
                  <a:srgbClr val="D36F68">
                    <a:lumMod val="50000"/>
                  </a:srgbClr>
                </a:solidFill>
                <a:latin typeface="Jokerman" panose="04090605060D06020702" pitchFamily="82" charset="0"/>
              </a:rPr>
              <a:t> gimnazijos veiklos teminio išorinio vertinimo ataskaitoje stiprybės: </a:t>
            </a:r>
          </a:p>
          <a:p>
            <a:pPr algn="ctr"/>
            <a:endParaRPr lang="lt-LT" sz="2400" dirty="0">
              <a:solidFill>
                <a:srgbClr val="D36F68">
                  <a:lumMod val="50000"/>
                </a:srgbClr>
              </a:solidFill>
              <a:latin typeface="Jokerman" panose="04090605060D06020702" pitchFamily="82" charset="0"/>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Įtraukios kultūros kūrimas, grįstas išskirtiniais bendruomenės</a:t>
            </a:r>
          </a:p>
          <a:p>
            <a:r>
              <a:rPr lang="lt-LT" sz="2400" dirty="0">
                <a:solidFill>
                  <a:srgbClr val="D36F68">
                    <a:lumMod val="50000"/>
                  </a:srgbClr>
                </a:solidFill>
                <a:latin typeface="Jokerman" panose="04090605060D06020702" pitchFamily="82" charset="0"/>
              </a:rPr>
              <a:t>s</a:t>
            </a:r>
            <a:r>
              <a:rPr kumimoji="0" lang="lt-LT" sz="2400" b="0" i="0" u="none" strike="noStrike" kern="1200" cap="none" spc="0" normalizeH="0" baseline="0" noProof="0" dirty="0" err="1">
                <a:ln>
                  <a:noFill/>
                </a:ln>
                <a:solidFill>
                  <a:srgbClr val="D36F68">
                    <a:lumMod val="50000"/>
                  </a:srgbClr>
                </a:solidFill>
                <a:effectLst/>
                <a:uLnTx/>
                <a:uFillTx/>
                <a:latin typeface="Jokerman" panose="04090605060D06020702" pitchFamily="82" charset="0"/>
                <a:ea typeface="+mn-ea"/>
                <a:cs typeface="+mn-cs"/>
              </a:rPr>
              <a:t>antykiais</a:t>
            </a:r>
            <a:r>
              <a:rPr lang="lt-LT" sz="2400" dirty="0">
                <a:solidFill>
                  <a:srgbClr val="D36F68">
                    <a:lumMod val="50000"/>
                  </a:srgbClr>
                </a:solidFill>
                <a:latin typeface="Jokerman" panose="04090605060D06020702" pitchFamily="82" charset="0"/>
              </a:rPr>
              <a:t>.</a:t>
            </a:r>
          </a:p>
          <a:p>
            <a:pPr marL="342900" indent="-342900">
              <a:buFont typeface="Arial" panose="020B0604020202020204" pitchFamily="34" charset="0"/>
              <a:buChar char="•"/>
            </a:pPr>
            <a:r>
              <a:rPr lang="lt-LT" sz="2400" dirty="0">
                <a:solidFill>
                  <a:srgbClr val="D36F68">
                    <a:lumMod val="50000"/>
                  </a:srgbClr>
                </a:solidFill>
                <a:latin typeface="Jokerman" panose="04090605060D06020702" pitchFamily="82" charset="0"/>
              </a:rPr>
              <a:t> Reikšmingas mokinių savivaldos vaidmuo kuriant įtraukią mokyklos</a:t>
            </a:r>
          </a:p>
          <a:p>
            <a:pPr lvl="0">
              <a:defRPr/>
            </a:pPr>
            <a:r>
              <a:rPr lang="lt-LT" sz="2400" dirty="0">
                <a:solidFill>
                  <a:srgbClr val="D36F68">
                    <a:lumMod val="50000"/>
                  </a:srgbClr>
                </a:solidFill>
                <a:latin typeface="Jokerman" panose="04090605060D06020702" pitchFamily="82" charset="0"/>
              </a:rPr>
              <a:t>kultūrą.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endParaRPr>
          </a:p>
        </p:txBody>
      </p:sp>
    </p:spTree>
    <p:extLst>
      <p:ext uri="{BB962C8B-B14F-4D97-AF65-F5344CB8AC3E}">
        <p14:creationId xmlns:p14="http://schemas.microsoft.com/office/powerpoint/2010/main" val="3663080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577CDB-7CCE-CA14-7024-35480E2D90B5}"/>
              </a:ext>
            </a:extLst>
          </p:cNvPr>
          <p:cNvSpPr txBox="1"/>
          <p:nvPr/>
        </p:nvSpPr>
        <p:spPr>
          <a:xfrm>
            <a:off x="1197996" y="743413"/>
            <a:ext cx="10273085" cy="5570756"/>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Sveikatingumo renginių organizatoriai</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2000" b="0" i="0" u="sng" strike="noStrike" kern="1200" cap="none" spc="0" normalizeH="0" baseline="0" noProof="0" dirty="0">
                <a:ln>
                  <a:noFill/>
                </a:ln>
                <a:solidFill>
                  <a:srgbClr val="C0504D">
                    <a:lumMod val="75000"/>
                  </a:srgbClr>
                </a:solidFill>
                <a:effectLst/>
                <a:uLnTx/>
                <a:uFillTx/>
                <a:latin typeface="Jokerman" panose="04090605060D06020702" pitchFamily="82" charset="0"/>
              </a:rPr>
              <a:t>Mokytojai – koordinatoriai:</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Gitana </a:t>
            </a:r>
            <a:r>
              <a:rPr kumimoji="0" lang="lt-LT" sz="2000" b="0" i="0" u="none" strike="noStrike" kern="1200" cap="none" spc="0" normalizeH="0" baseline="0" noProof="0" dirty="0" err="1">
                <a:ln>
                  <a:noFill/>
                </a:ln>
                <a:solidFill>
                  <a:srgbClr val="C0504D">
                    <a:lumMod val="75000"/>
                  </a:srgbClr>
                </a:solidFill>
                <a:effectLst/>
                <a:uLnTx/>
                <a:uFillTx/>
                <a:latin typeface="Jokerman" panose="04090605060D06020702" pitchFamily="82" charset="0"/>
              </a:rPr>
              <a:t>Jurgelevičienė</a:t>
            </a: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 fizinio ugdymo mokytoja ekspertė</a:t>
            </a:r>
            <a:b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b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Virginija </a:t>
            </a:r>
            <a:r>
              <a:rPr kumimoji="0" lang="lt-LT" sz="2000" b="0" i="0" u="none" strike="noStrike" kern="1200" cap="none" spc="0" normalizeH="0" baseline="0" noProof="0" dirty="0" err="1">
                <a:ln>
                  <a:noFill/>
                </a:ln>
                <a:solidFill>
                  <a:srgbClr val="C0504D">
                    <a:lumMod val="75000"/>
                  </a:srgbClr>
                </a:solidFill>
                <a:effectLst/>
                <a:uLnTx/>
                <a:uFillTx/>
                <a:latin typeface="Jokerman" panose="04090605060D06020702" pitchFamily="82" charset="0"/>
              </a:rPr>
              <a:t>Šilkaitienė</a:t>
            </a: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 technologijų mokytoja metodininkė</a:t>
            </a:r>
            <a:b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br>
            <a:r>
              <a:rPr lang="lt-LT" sz="2000" dirty="0">
                <a:solidFill>
                  <a:srgbClr val="C0504D">
                    <a:lumMod val="75000"/>
                  </a:srgbClr>
                </a:solidFill>
                <a:latin typeface="Jokerman" panose="04090605060D06020702" pitchFamily="82" charset="0"/>
              </a:rPr>
              <a:t>Viktorija </a:t>
            </a:r>
            <a:r>
              <a:rPr lang="lt-LT" sz="2000" dirty="0" err="1">
                <a:solidFill>
                  <a:srgbClr val="C0504D">
                    <a:lumMod val="75000"/>
                  </a:srgbClr>
                </a:solidFill>
                <a:latin typeface="Jokerman" panose="04090605060D06020702" pitchFamily="82" charset="0"/>
              </a:rPr>
              <a:t>Laganeckė</a:t>
            </a: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  sveikatos priežiūros specialistė</a:t>
            </a:r>
            <a:b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b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Skaidrūnė Vyšniauskienė, biologijos mokytoja metodininkė</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Onutė </a:t>
            </a:r>
            <a:r>
              <a:rPr kumimoji="0" lang="lt-LT" sz="2000" b="0" i="0" u="none" strike="noStrike" kern="1200" cap="none" spc="0" normalizeH="0" baseline="0" noProof="0" dirty="0" err="1">
                <a:ln>
                  <a:noFill/>
                </a:ln>
                <a:solidFill>
                  <a:srgbClr val="C0504D">
                    <a:lumMod val="75000"/>
                  </a:srgbClr>
                </a:solidFill>
                <a:effectLst/>
                <a:uLnTx/>
                <a:uFillTx/>
                <a:latin typeface="Jokerman" panose="04090605060D06020702" pitchFamily="82" charset="0"/>
              </a:rPr>
              <a:t>Jačiunskienė</a:t>
            </a: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 lietuvių kalbos mokytoja metodininkė</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2000" b="0" i="0" u="sng" strike="noStrike" kern="1200" cap="none" spc="0" normalizeH="0" baseline="0" noProof="0" dirty="0">
                <a:ln>
                  <a:noFill/>
                </a:ln>
                <a:solidFill>
                  <a:srgbClr val="C0504D">
                    <a:lumMod val="75000"/>
                  </a:srgbClr>
                </a:solidFill>
                <a:effectLst/>
                <a:uLnTx/>
                <a:uFillTx/>
                <a:latin typeface="Jokerman" panose="04090605060D06020702" pitchFamily="82" charset="0"/>
              </a:rPr>
              <a:t>Mokinių  savivaldos atstovai: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lt-LT" sz="2000" dirty="0">
                <a:solidFill>
                  <a:srgbClr val="C0504D">
                    <a:lumMod val="75000"/>
                  </a:srgbClr>
                </a:solidFill>
                <a:latin typeface="Jokerman" panose="04090605060D06020702" pitchFamily="82" charset="0"/>
              </a:rPr>
              <a:t>Austėja Abromaitytė</a:t>
            </a: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 mokinių tarybos pirmininkė</a:t>
            </a:r>
            <a:b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b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Ugnė </a:t>
            </a:r>
            <a:r>
              <a:rPr kumimoji="0" lang="lt-LT" sz="2000" b="0" i="0" u="none" strike="noStrike" kern="1200" cap="none" spc="0" normalizeH="0" baseline="0" noProof="0" dirty="0" err="1">
                <a:ln>
                  <a:noFill/>
                </a:ln>
                <a:solidFill>
                  <a:srgbClr val="C0504D">
                    <a:lumMod val="75000"/>
                  </a:srgbClr>
                </a:solidFill>
                <a:effectLst/>
                <a:uLnTx/>
                <a:uFillTx/>
                <a:latin typeface="Jokerman" panose="04090605060D06020702" pitchFamily="82" charset="0"/>
              </a:rPr>
              <a:t>Šaduikytė</a:t>
            </a: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 mokinių tarybos pirmininko pavaduotoja</a:t>
            </a:r>
            <a:b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b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Emilija </a:t>
            </a:r>
            <a:r>
              <a:rPr kumimoji="0" lang="lt-LT" sz="2000" b="0" i="0" u="none" strike="noStrike" kern="1200" cap="none" spc="0" normalizeH="0" baseline="0" noProof="0" dirty="0" err="1">
                <a:ln>
                  <a:noFill/>
                </a:ln>
                <a:solidFill>
                  <a:srgbClr val="C0504D">
                    <a:lumMod val="75000"/>
                  </a:srgbClr>
                </a:solidFill>
                <a:effectLst/>
                <a:uLnTx/>
                <a:uFillTx/>
                <a:latin typeface="Jokerman" panose="04090605060D06020702" pitchFamily="82" charset="0"/>
              </a:rPr>
              <a:t>Ragaišytė</a:t>
            </a: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  mokinių tarybos narė</a:t>
            </a:r>
            <a:b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br>
            <a:r>
              <a:rPr lang="lt-LT" sz="2000" dirty="0" err="1">
                <a:solidFill>
                  <a:srgbClr val="C0504D">
                    <a:lumMod val="75000"/>
                  </a:srgbClr>
                </a:solidFill>
                <a:latin typeface="Jokerman" panose="04090605060D06020702" pitchFamily="82" charset="0"/>
              </a:rPr>
              <a:t>Jogilė</a:t>
            </a:r>
            <a:r>
              <a:rPr lang="lt-LT" sz="2000" dirty="0">
                <a:solidFill>
                  <a:srgbClr val="C0504D">
                    <a:lumMod val="75000"/>
                  </a:srgbClr>
                </a:solidFill>
                <a:latin typeface="Jokerman" panose="04090605060D06020702" pitchFamily="82" charset="0"/>
              </a:rPr>
              <a:t> Abromaitytė</a:t>
            </a: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 mokinių tarybos narė</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lt-LT" sz="2000" dirty="0" err="1">
                <a:solidFill>
                  <a:srgbClr val="C0504D">
                    <a:lumMod val="75000"/>
                  </a:srgbClr>
                </a:solidFill>
                <a:latin typeface="Jokerman" panose="04090605060D06020702" pitchFamily="82" charset="0"/>
              </a:rPr>
              <a:t>Estrėja</a:t>
            </a:r>
            <a:r>
              <a:rPr lang="lt-LT" sz="2000" dirty="0">
                <a:solidFill>
                  <a:srgbClr val="C0504D">
                    <a:lumMod val="75000"/>
                  </a:srgbClr>
                </a:solidFill>
                <a:latin typeface="Jokerman" panose="04090605060D06020702" pitchFamily="82" charset="0"/>
              </a:rPr>
              <a:t> </a:t>
            </a:r>
            <a:r>
              <a:rPr lang="lt-LT" sz="2000" dirty="0" err="1">
                <a:solidFill>
                  <a:srgbClr val="C0504D">
                    <a:lumMod val="75000"/>
                  </a:srgbClr>
                </a:solidFill>
                <a:latin typeface="Jokerman" panose="04090605060D06020702" pitchFamily="82" charset="0"/>
              </a:rPr>
              <a:t>Lukomavičiūtė</a:t>
            </a:r>
            <a:r>
              <a:rPr lang="lt-LT" sz="2000" dirty="0">
                <a:solidFill>
                  <a:srgbClr val="C0504D">
                    <a:lumMod val="75000"/>
                  </a:srgbClr>
                </a:solidFill>
                <a:latin typeface="Jokerman" panose="04090605060D06020702" pitchFamily="82" charset="0"/>
              </a:rPr>
              <a:t>, mokinių tarybos narė</a:t>
            </a:r>
            <a:endPar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2000" b="0" i="0" u="none" strike="noStrike" kern="1200" cap="none" spc="0" normalizeH="0" baseline="0" noProof="0" dirty="0">
                <a:ln>
                  <a:noFill/>
                </a:ln>
                <a:solidFill>
                  <a:srgbClr val="C0504D">
                    <a:lumMod val="75000"/>
                  </a:srgbClr>
                </a:solidFill>
                <a:effectLst/>
                <a:uLnTx/>
                <a:uFillTx/>
                <a:latin typeface="Jokerman" panose="04090605060D06020702" pitchFamily="82" charset="0"/>
              </a:rPr>
              <a:t>2022</a:t>
            </a:r>
          </a:p>
        </p:txBody>
      </p:sp>
      <p:pic>
        <p:nvPicPr>
          <p:cNvPr id="4" name="Paveikslėlis 3">
            <a:extLst>
              <a:ext uri="{FF2B5EF4-FFF2-40B4-BE49-F238E27FC236}">
                <a16:creationId xmlns:a16="http://schemas.microsoft.com/office/drawing/2014/main" id="{F44C216D-28B1-5F0E-DDF4-0E41B34E7535}"/>
              </a:ext>
            </a:extLst>
          </p:cNvPr>
          <p:cNvPicPr>
            <a:picLocks noChangeAspect="1"/>
          </p:cNvPicPr>
          <p:nvPr/>
        </p:nvPicPr>
        <p:blipFill>
          <a:blip r:embed="rId2"/>
          <a:stretch>
            <a:fillRect/>
          </a:stretch>
        </p:blipFill>
        <p:spPr>
          <a:xfrm>
            <a:off x="286565" y="202089"/>
            <a:ext cx="1822862" cy="1072989"/>
          </a:xfrm>
          <a:prstGeom prst="rect">
            <a:avLst/>
          </a:prstGeom>
        </p:spPr>
      </p:pic>
      <p:pic>
        <p:nvPicPr>
          <p:cNvPr id="5" name="Paveikslėlis 4">
            <a:extLst>
              <a:ext uri="{FF2B5EF4-FFF2-40B4-BE49-F238E27FC236}">
                <a16:creationId xmlns:a16="http://schemas.microsoft.com/office/drawing/2014/main" id="{9864F26B-3D10-632E-6BB6-640FF0005423}"/>
              </a:ext>
            </a:extLst>
          </p:cNvPr>
          <p:cNvPicPr>
            <a:picLocks noChangeAspect="1"/>
          </p:cNvPicPr>
          <p:nvPr/>
        </p:nvPicPr>
        <p:blipFill>
          <a:blip r:embed="rId3"/>
          <a:stretch>
            <a:fillRect/>
          </a:stretch>
        </p:blipFill>
        <p:spPr>
          <a:xfrm>
            <a:off x="10624228" y="342308"/>
            <a:ext cx="914479" cy="792549"/>
          </a:xfrm>
          <a:prstGeom prst="rect">
            <a:avLst/>
          </a:prstGeom>
        </p:spPr>
      </p:pic>
      <p:pic>
        <p:nvPicPr>
          <p:cNvPr id="7" name="Paveikslėlis 6">
            <a:extLst>
              <a:ext uri="{FF2B5EF4-FFF2-40B4-BE49-F238E27FC236}">
                <a16:creationId xmlns:a16="http://schemas.microsoft.com/office/drawing/2014/main" id="{B9B6A636-7AB4-B8E2-CE15-83DE7F9627DB}"/>
              </a:ext>
            </a:extLst>
          </p:cNvPr>
          <p:cNvPicPr>
            <a:picLocks noChangeAspect="1"/>
          </p:cNvPicPr>
          <p:nvPr/>
        </p:nvPicPr>
        <p:blipFill>
          <a:blip r:embed="rId4"/>
          <a:stretch>
            <a:fillRect/>
          </a:stretch>
        </p:blipFill>
        <p:spPr>
          <a:xfrm>
            <a:off x="633117" y="1995776"/>
            <a:ext cx="785197" cy="636971"/>
          </a:xfrm>
          <a:prstGeom prst="rect">
            <a:avLst/>
          </a:prstGeom>
        </p:spPr>
      </p:pic>
      <p:pic>
        <p:nvPicPr>
          <p:cNvPr id="8" name="Paveikslėlis 7">
            <a:extLst>
              <a:ext uri="{FF2B5EF4-FFF2-40B4-BE49-F238E27FC236}">
                <a16:creationId xmlns:a16="http://schemas.microsoft.com/office/drawing/2014/main" id="{5DCB8995-C665-6573-2CAC-4E4C01389FA8}"/>
              </a:ext>
            </a:extLst>
          </p:cNvPr>
          <p:cNvPicPr>
            <a:picLocks noChangeAspect="1"/>
          </p:cNvPicPr>
          <p:nvPr/>
        </p:nvPicPr>
        <p:blipFill>
          <a:blip r:embed="rId5"/>
          <a:stretch>
            <a:fillRect/>
          </a:stretch>
        </p:blipFill>
        <p:spPr>
          <a:xfrm>
            <a:off x="10344967" y="3320501"/>
            <a:ext cx="1335497" cy="752993"/>
          </a:xfrm>
          <a:prstGeom prst="rect">
            <a:avLst/>
          </a:prstGeom>
        </p:spPr>
      </p:pic>
      <p:pic>
        <p:nvPicPr>
          <p:cNvPr id="9" name="Paveikslėlis 8">
            <a:extLst>
              <a:ext uri="{FF2B5EF4-FFF2-40B4-BE49-F238E27FC236}">
                <a16:creationId xmlns:a16="http://schemas.microsoft.com/office/drawing/2014/main" id="{20621081-D765-B34D-9B70-CB62CFC58256}"/>
              </a:ext>
            </a:extLst>
          </p:cNvPr>
          <p:cNvPicPr>
            <a:picLocks noChangeAspect="1"/>
          </p:cNvPicPr>
          <p:nvPr/>
        </p:nvPicPr>
        <p:blipFill>
          <a:blip r:embed="rId6"/>
          <a:stretch>
            <a:fillRect/>
          </a:stretch>
        </p:blipFill>
        <p:spPr>
          <a:xfrm>
            <a:off x="1847033" y="3320501"/>
            <a:ext cx="888214" cy="564971"/>
          </a:xfrm>
          <a:prstGeom prst="rect">
            <a:avLst/>
          </a:prstGeom>
        </p:spPr>
      </p:pic>
      <p:pic>
        <p:nvPicPr>
          <p:cNvPr id="10" name="Paveikslėlis 9">
            <a:extLst>
              <a:ext uri="{FF2B5EF4-FFF2-40B4-BE49-F238E27FC236}">
                <a16:creationId xmlns:a16="http://schemas.microsoft.com/office/drawing/2014/main" id="{48494521-B13D-4341-0543-D50120265CA1}"/>
              </a:ext>
            </a:extLst>
          </p:cNvPr>
          <p:cNvPicPr>
            <a:picLocks noChangeAspect="1"/>
          </p:cNvPicPr>
          <p:nvPr/>
        </p:nvPicPr>
        <p:blipFill>
          <a:blip r:embed="rId7"/>
          <a:stretch>
            <a:fillRect/>
          </a:stretch>
        </p:blipFill>
        <p:spPr>
          <a:xfrm>
            <a:off x="10317624" y="1707249"/>
            <a:ext cx="1335498" cy="746307"/>
          </a:xfrm>
          <a:prstGeom prst="rect">
            <a:avLst/>
          </a:prstGeom>
        </p:spPr>
      </p:pic>
      <p:pic>
        <p:nvPicPr>
          <p:cNvPr id="11" name="Paveikslėlis 10">
            <a:extLst>
              <a:ext uri="{FF2B5EF4-FFF2-40B4-BE49-F238E27FC236}">
                <a16:creationId xmlns:a16="http://schemas.microsoft.com/office/drawing/2014/main" id="{84D864E2-7EF0-5570-560B-A1F7468B0993}"/>
              </a:ext>
            </a:extLst>
          </p:cNvPr>
          <p:cNvPicPr>
            <a:picLocks noChangeAspect="1"/>
          </p:cNvPicPr>
          <p:nvPr/>
        </p:nvPicPr>
        <p:blipFill>
          <a:blip r:embed="rId8"/>
          <a:stretch>
            <a:fillRect/>
          </a:stretch>
        </p:blipFill>
        <p:spPr>
          <a:xfrm>
            <a:off x="350958" y="3353445"/>
            <a:ext cx="636971" cy="636971"/>
          </a:xfrm>
          <a:prstGeom prst="rect">
            <a:avLst/>
          </a:prstGeom>
        </p:spPr>
      </p:pic>
      <p:pic>
        <p:nvPicPr>
          <p:cNvPr id="12" name="Paveikslėlis 11">
            <a:extLst>
              <a:ext uri="{FF2B5EF4-FFF2-40B4-BE49-F238E27FC236}">
                <a16:creationId xmlns:a16="http://schemas.microsoft.com/office/drawing/2014/main" id="{F5FF3DAE-AB9F-6D52-B8B0-E66533A52F82}"/>
              </a:ext>
            </a:extLst>
          </p:cNvPr>
          <p:cNvPicPr>
            <a:picLocks noChangeAspect="1"/>
          </p:cNvPicPr>
          <p:nvPr/>
        </p:nvPicPr>
        <p:blipFill>
          <a:blip r:embed="rId9"/>
          <a:stretch>
            <a:fillRect/>
          </a:stretch>
        </p:blipFill>
        <p:spPr>
          <a:xfrm>
            <a:off x="8785926" y="3275729"/>
            <a:ext cx="752993" cy="752993"/>
          </a:xfrm>
          <a:prstGeom prst="rect">
            <a:avLst/>
          </a:prstGeom>
        </p:spPr>
      </p:pic>
      <p:pic>
        <p:nvPicPr>
          <p:cNvPr id="13" name="Paveikslėlis 12">
            <a:extLst>
              <a:ext uri="{FF2B5EF4-FFF2-40B4-BE49-F238E27FC236}">
                <a16:creationId xmlns:a16="http://schemas.microsoft.com/office/drawing/2014/main" id="{D6ECA663-B202-2CB6-33D7-1781763C159A}"/>
              </a:ext>
            </a:extLst>
          </p:cNvPr>
          <p:cNvPicPr>
            <a:picLocks noChangeAspect="1"/>
          </p:cNvPicPr>
          <p:nvPr/>
        </p:nvPicPr>
        <p:blipFill>
          <a:blip r:embed="rId10"/>
          <a:stretch>
            <a:fillRect/>
          </a:stretch>
        </p:blipFill>
        <p:spPr>
          <a:xfrm>
            <a:off x="605476" y="4552977"/>
            <a:ext cx="823031" cy="1012024"/>
          </a:xfrm>
          <a:prstGeom prst="rect">
            <a:avLst/>
          </a:prstGeom>
        </p:spPr>
      </p:pic>
      <p:pic>
        <p:nvPicPr>
          <p:cNvPr id="14" name="Paveikslėlis 13">
            <a:extLst>
              <a:ext uri="{FF2B5EF4-FFF2-40B4-BE49-F238E27FC236}">
                <a16:creationId xmlns:a16="http://schemas.microsoft.com/office/drawing/2014/main" id="{EBC9420D-68A2-86CB-E839-3803EDEF98A6}"/>
              </a:ext>
            </a:extLst>
          </p:cNvPr>
          <p:cNvPicPr>
            <a:picLocks noChangeAspect="1"/>
          </p:cNvPicPr>
          <p:nvPr/>
        </p:nvPicPr>
        <p:blipFill>
          <a:blip r:embed="rId11"/>
          <a:stretch>
            <a:fillRect/>
          </a:stretch>
        </p:blipFill>
        <p:spPr>
          <a:xfrm>
            <a:off x="10488770" y="4469768"/>
            <a:ext cx="1087724" cy="827124"/>
          </a:xfrm>
          <a:prstGeom prst="rect">
            <a:avLst/>
          </a:prstGeom>
        </p:spPr>
      </p:pic>
      <p:pic>
        <p:nvPicPr>
          <p:cNvPr id="1026" name="Picture 2" descr="VDU Žemės ūkio akademija">
            <a:extLst>
              <a:ext uri="{FF2B5EF4-FFF2-40B4-BE49-F238E27FC236}">
                <a16:creationId xmlns:a16="http://schemas.microsoft.com/office/drawing/2014/main" id="{ADD8BF2C-CBAA-1598-103A-3B5FD1E4B6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47033" y="5144210"/>
            <a:ext cx="1282487" cy="854991"/>
          </a:xfrm>
          <a:prstGeom prst="rect">
            <a:avLst/>
          </a:prstGeom>
          <a:noFill/>
          <a:extLst>
            <a:ext uri="{909E8E84-426E-40DD-AFC4-6F175D3DCCD1}">
              <a14:hiddenFill xmlns:a14="http://schemas.microsoft.com/office/drawing/2010/main">
                <a:solidFill>
                  <a:srgbClr val="FFFFFF"/>
                </a:solidFill>
              </a14:hiddenFill>
            </a:ext>
          </a:extLst>
        </p:spPr>
      </p:pic>
      <p:pic>
        <p:nvPicPr>
          <p:cNvPr id="15" name="Paveikslėlis 14">
            <a:extLst>
              <a:ext uri="{FF2B5EF4-FFF2-40B4-BE49-F238E27FC236}">
                <a16:creationId xmlns:a16="http://schemas.microsoft.com/office/drawing/2014/main" id="{FF2B86AB-B2A0-AF4B-4847-2866C889F666}"/>
              </a:ext>
            </a:extLst>
          </p:cNvPr>
          <p:cNvPicPr>
            <a:picLocks noChangeAspect="1"/>
          </p:cNvPicPr>
          <p:nvPr/>
        </p:nvPicPr>
        <p:blipFill>
          <a:blip r:embed="rId13"/>
          <a:stretch>
            <a:fillRect/>
          </a:stretch>
        </p:blipFill>
        <p:spPr>
          <a:xfrm>
            <a:off x="9392242" y="5693166"/>
            <a:ext cx="1370132" cy="899720"/>
          </a:xfrm>
          <a:prstGeom prst="rect">
            <a:avLst/>
          </a:prstGeom>
        </p:spPr>
      </p:pic>
      <p:pic>
        <p:nvPicPr>
          <p:cNvPr id="16" name="Paveikslėlis 15">
            <a:extLst>
              <a:ext uri="{FF2B5EF4-FFF2-40B4-BE49-F238E27FC236}">
                <a16:creationId xmlns:a16="http://schemas.microsoft.com/office/drawing/2014/main" id="{018F41E2-4C67-9C67-B7F0-B726892650B0}"/>
              </a:ext>
            </a:extLst>
          </p:cNvPr>
          <p:cNvPicPr>
            <a:picLocks noChangeAspect="1"/>
          </p:cNvPicPr>
          <p:nvPr/>
        </p:nvPicPr>
        <p:blipFill>
          <a:blip r:embed="rId14"/>
          <a:stretch>
            <a:fillRect/>
          </a:stretch>
        </p:blipFill>
        <p:spPr>
          <a:xfrm>
            <a:off x="11117995" y="5565001"/>
            <a:ext cx="888214" cy="698635"/>
          </a:xfrm>
          <a:prstGeom prst="rect">
            <a:avLst/>
          </a:prstGeom>
        </p:spPr>
      </p:pic>
    </p:spTree>
    <p:extLst>
      <p:ext uri="{BB962C8B-B14F-4D97-AF65-F5344CB8AC3E}">
        <p14:creationId xmlns:p14="http://schemas.microsoft.com/office/powerpoint/2010/main" val="2656634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0DBCE0-3276-DE2E-1880-44F32D16588A}"/>
              </a:ext>
            </a:extLst>
          </p:cNvPr>
          <p:cNvSpPr txBox="1"/>
          <p:nvPr/>
        </p:nvSpPr>
        <p:spPr>
          <a:xfrm>
            <a:off x="217584" y="397772"/>
            <a:ext cx="457614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Jokerman" panose="04090605060D06020702" pitchFamily="82" charset="0"/>
              <a:ea typeface="+mn-ea"/>
              <a:cs typeface="+mn-cs"/>
            </a:endParaRPr>
          </a:p>
        </p:txBody>
      </p:sp>
      <p:pic>
        <p:nvPicPr>
          <p:cNvPr id="8" name="Paveikslėlis 7">
            <a:extLst>
              <a:ext uri="{FF2B5EF4-FFF2-40B4-BE49-F238E27FC236}">
                <a16:creationId xmlns:a16="http://schemas.microsoft.com/office/drawing/2014/main" id="{414C4C91-182B-143B-550A-993F4BDF58F6}"/>
              </a:ext>
            </a:extLst>
          </p:cNvPr>
          <p:cNvPicPr>
            <a:picLocks noChangeAspect="1"/>
          </p:cNvPicPr>
          <p:nvPr/>
        </p:nvPicPr>
        <p:blipFill>
          <a:blip r:embed="rId2"/>
          <a:stretch>
            <a:fillRect/>
          </a:stretch>
        </p:blipFill>
        <p:spPr>
          <a:xfrm>
            <a:off x="10443635" y="618713"/>
            <a:ext cx="936669" cy="936669"/>
          </a:xfrm>
          <a:prstGeom prst="rect">
            <a:avLst/>
          </a:prstGeom>
        </p:spPr>
      </p:pic>
      <p:sp>
        <p:nvSpPr>
          <p:cNvPr id="6" name="TextBox 5">
            <a:extLst>
              <a:ext uri="{FF2B5EF4-FFF2-40B4-BE49-F238E27FC236}">
                <a16:creationId xmlns:a16="http://schemas.microsoft.com/office/drawing/2014/main" id="{753124E7-B5E7-0653-5D37-F6AA90D64481}"/>
              </a:ext>
            </a:extLst>
          </p:cNvPr>
          <p:cNvSpPr txBox="1"/>
          <p:nvPr/>
        </p:nvSpPr>
        <p:spPr>
          <a:xfrm>
            <a:off x="3190543" y="2488263"/>
            <a:ext cx="5810913" cy="2769989"/>
          </a:xfrm>
          <a:prstGeom prst="rect">
            <a:avLst/>
          </a:prstGeom>
          <a:noFill/>
        </p:spPr>
        <p:txBody>
          <a:bodyPr wrap="square">
            <a:spAutoFit/>
          </a:bodyPr>
          <a:lstStyle/>
          <a:p>
            <a:pPr marL="285750" indent="-285750">
              <a:buFont typeface="Arial" panose="020B0604020202020204" pitchFamily="34" charset="0"/>
              <a:buChar char="•"/>
            </a:pPr>
            <a:r>
              <a:rPr lang="lt-LT" sz="2400" dirty="0">
                <a:solidFill>
                  <a:schemeClr val="accent5">
                    <a:lumMod val="50000"/>
                  </a:schemeClr>
                </a:solidFill>
                <a:latin typeface="Jokerman" panose="04090605060D06020702" pitchFamily="82" charset="0"/>
              </a:rPr>
              <a:t> savimi</a:t>
            </a:r>
          </a:p>
          <a:p>
            <a:pPr marL="285750" indent="-285750">
              <a:buFont typeface="Arial" panose="020B0604020202020204" pitchFamily="34" charset="0"/>
              <a:buChar char="•"/>
            </a:pPr>
            <a:r>
              <a:rPr lang="lt-LT" sz="2400" dirty="0">
                <a:solidFill>
                  <a:schemeClr val="accent5">
                    <a:lumMod val="50000"/>
                  </a:schemeClr>
                </a:solidFill>
                <a:latin typeface="Jokerman" panose="04090605060D06020702" pitchFamily="82" charset="0"/>
              </a:rPr>
              <a:t>bendruomene,</a:t>
            </a:r>
          </a:p>
          <a:p>
            <a:pPr marL="285750" indent="-285750">
              <a:buFont typeface="Arial" panose="020B0604020202020204" pitchFamily="34" charset="0"/>
              <a:buChar char="•"/>
            </a:pPr>
            <a:r>
              <a:rPr lang="lt-LT" sz="2400" dirty="0">
                <a:solidFill>
                  <a:schemeClr val="accent5">
                    <a:lumMod val="50000"/>
                  </a:schemeClr>
                </a:solidFill>
                <a:latin typeface="Jokerman" panose="04090605060D06020702" pitchFamily="82" charset="0"/>
              </a:rPr>
              <a:t>socialiniais partneriais</a:t>
            </a:r>
          </a:p>
          <a:p>
            <a:pPr marL="285750" indent="-285750">
              <a:buFont typeface="Arial" panose="020B0604020202020204" pitchFamily="34" charset="0"/>
              <a:buChar char="•"/>
            </a:pPr>
            <a:r>
              <a:rPr lang="lt-LT" sz="2400" dirty="0">
                <a:solidFill>
                  <a:schemeClr val="accent5">
                    <a:lumMod val="50000"/>
                  </a:schemeClr>
                </a:solidFill>
                <a:latin typeface="Jokerman" panose="04090605060D06020702" pitchFamily="82" charset="0"/>
              </a:rPr>
              <a:t>gimnazijos aplinka </a:t>
            </a:r>
          </a:p>
          <a:p>
            <a:pPr marL="285750" indent="-285750">
              <a:buFont typeface="Arial" panose="020B0604020202020204" pitchFamily="34" charset="0"/>
              <a:buChar char="•"/>
            </a:pPr>
            <a:r>
              <a:rPr lang="lt-LT" sz="2400" dirty="0">
                <a:solidFill>
                  <a:schemeClr val="accent5">
                    <a:lumMod val="50000"/>
                  </a:schemeClr>
                </a:solidFill>
                <a:latin typeface="Jokerman" panose="04090605060D06020702" pitchFamily="82" charset="0"/>
              </a:rPr>
              <a:t>gamta</a:t>
            </a:r>
          </a:p>
          <a:p>
            <a:pPr marL="285750" indent="-285750">
              <a:buFont typeface="Arial" panose="020B0604020202020204" pitchFamily="34" charset="0"/>
              <a:buChar char="•"/>
            </a:pPr>
            <a:endParaRPr lang="lt-LT" dirty="0">
              <a:latin typeface="Jokerman" panose="04090605060D06020702" pitchFamily="82" charset="0"/>
            </a:endParaRPr>
          </a:p>
          <a:p>
            <a:endParaRPr lang="lt-LT" dirty="0"/>
          </a:p>
          <a:p>
            <a:endParaRPr lang="lt-LT" dirty="0"/>
          </a:p>
        </p:txBody>
      </p:sp>
      <p:sp>
        <p:nvSpPr>
          <p:cNvPr id="11" name="TextBox 10">
            <a:extLst>
              <a:ext uri="{FF2B5EF4-FFF2-40B4-BE49-F238E27FC236}">
                <a16:creationId xmlns:a16="http://schemas.microsoft.com/office/drawing/2014/main" id="{B57A419D-EB4A-9C3D-FF9B-94FC85D37F33}"/>
              </a:ext>
            </a:extLst>
          </p:cNvPr>
          <p:cNvSpPr txBox="1"/>
          <p:nvPr/>
        </p:nvSpPr>
        <p:spPr>
          <a:xfrm>
            <a:off x="298174" y="1257157"/>
            <a:ext cx="8510380" cy="1231106"/>
          </a:xfrm>
          <a:prstGeom prst="rect">
            <a:avLst/>
          </a:prstGeom>
          <a:noFill/>
        </p:spPr>
        <p:txBody>
          <a:bodyPr wrap="square">
            <a:spAutoFit/>
          </a:bodyPr>
          <a:lstStyle/>
          <a:p>
            <a:pPr algn="ctr"/>
            <a:r>
              <a:rPr lang="lt-LT" sz="2800" dirty="0">
                <a:solidFill>
                  <a:schemeClr val="accent5">
                    <a:lumMod val="50000"/>
                  </a:schemeClr>
                </a:solidFill>
                <a:latin typeface="Jokerman" panose="04090605060D06020702" pitchFamily="82" charset="0"/>
              </a:rPr>
              <a:t>Mokymosi kokybės siekėme ieškodami harmonijos su:</a:t>
            </a:r>
          </a:p>
          <a:p>
            <a:pPr algn="ctr"/>
            <a:endParaRPr lang="lt-LT" sz="1800" dirty="0">
              <a:solidFill>
                <a:schemeClr val="accent5">
                  <a:lumMod val="50000"/>
                </a:schemeClr>
              </a:solidFill>
              <a:latin typeface="Jokerman" panose="04090605060D06020702" pitchFamily="82" charset="0"/>
            </a:endParaRPr>
          </a:p>
        </p:txBody>
      </p:sp>
    </p:spTree>
    <p:extLst>
      <p:ext uri="{BB962C8B-B14F-4D97-AF65-F5344CB8AC3E}">
        <p14:creationId xmlns:p14="http://schemas.microsoft.com/office/powerpoint/2010/main" val="3135747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192B7C-1D95-4AB9-9759-664B2FD290C5}"/>
              </a:ext>
            </a:extLst>
          </p:cNvPr>
          <p:cNvSpPr txBox="1"/>
          <p:nvPr/>
        </p:nvSpPr>
        <p:spPr>
          <a:xfrm>
            <a:off x="4526363" y="1246567"/>
            <a:ext cx="3387256" cy="1077218"/>
          </a:xfrm>
          <a:prstGeom prst="rect">
            <a:avLst/>
          </a:prstGeom>
          <a:noFill/>
        </p:spPr>
        <p:txBody>
          <a:bodyPr wrap="square">
            <a:spAutoFit/>
          </a:bodyPr>
          <a:lstStyle/>
          <a:p>
            <a:pPr algn="ctr"/>
            <a:r>
              <a:rPr lang="lt-LT" sz="1600" b="1" u="sng" dirty="0">
                <a:solidFill>
                  <a:schemeClr val="accent5">
                    <a:lumMod val="50000"/>
                  </a:schemeClr>
                </a:solidFill>
                <a:latin typeface="Times New Roman" panose="02020603050405020304" pitchFamily="18" charset="0"/>
                <a:cs typeface="Times New Roman" panose="02020603050405020304" pitchFamily="18" charset="0"/>
              </a:rPr>
              <a:t>MOKINIŲ TARYBA </a:t>
            </a:r>
            <a:r>
              <a:rPr lang="lt-LT" sz="1600" b="1" dirty="0">
                <a:solidFill>
                  <a:schemeClr val="accent5">
                    <a:lumMod val="50000"/>
                  </a:schemeClr>
                </a:solidFill>
                <a:latin typeface="Times New Roman" panose="02020603050405020304" pitchFamily="18" charset="0"/>
                <a:cs typeface="Times New Roman" panose="02020603050405020304" pitchFamily="18" charset="0"/>
              </a:rPr>
              <a:t>SKELBIA </a:t>
            </a:r>
          </a:p>
          <a:p>
            <a:pPr algn="ctr"/>
            <a:r>
              <a:rPr lang="lt-LT" sz="1600" b="1" dirty="0">
                <a:solidFill>
                  <a:schemeClr val="accent5">
                    <a:lumMod val="50000"/>
                  </a:schemeClr>
                </a:solidFill>
                <a:latin typeface="Times New Roman" panose="02020603050405020304" pitchFamily="18" charset="0"/>
                <a:cs typeface="Times New Roman" panose="02020603050405020304" pitchFamily="18" charset="0"/>
              </a:rPr>
              <a:t>IŠŠŪKĮ MOKSLO METAMS-</a:t>
            </a:r>
          </a:p>
          <a:p>
            <a:pPr algn="ctr"/>
            <a:r>
              <a:rPr lang="lt-LT" sz="1600" b="1" dirty="0">
                <a:solidFill>
                  <a:schemeClr val="accent5">
                    <a:lumMod val="50000"/>
                  </a:schemeClr>
                </a:solidFill>
                <a:latin typeface="Times New Roman" panose="02020603050405020304" pitchFamily="18" charset="0"/>
                <a:cs typeface="Times New Roman" panose="02020603050405020304" pitchFamily="18" charset="0"/>
              </a:rPr>
              <a:t>ESU PATS SAVO MOKYMOSI VEDLYS ! </a:t>
            </a:r>
          </a:p>
        </p:txBody>
      </p:sp>
      <p:pic>
        <p:nvPicPr>
          <p:cNvPr id="2" name="Paveikslėlis 1">
            <a:extLst>
              <a:ext uri="{FF2B5EF4-FFF2-40B4-BE49-F238E27FC236}">
                <a16:creationId xmlns:a16="http://schemas.microsoft.com/office/drawing/2014/main" id="{5EB0938E-C0F7-FFEB-E121-53CB5FF2073A}"/>
              </a:ext>
            </a:extLst>
          </p:cNvPr>
          <p:cNvPicPr>
            <a:picLocks noChangeAspect="1"/>
          </p:cNvPicPr>
          <p:nvPr/>
        </p:nvPicPr>
        <p:blipFill>
          <a:blip r:embed="rId2"/>
          <a:stretch>
            <a:fillRect/>
          </a:stretch>
        </p:blipFill>
        <p:spPr>
          <a:xfrm>
            <a:off x="500801" y="422455"/>
            <a:ext cx="3048264" cy="542591"/>
          </a:xfrm>
          <a:prstGeom prst="rect">
            <a:avLst/>
          </a:prstGeom>
        </p:spPr>
      </p:pic>
      <p:sp>
        <p:nvSpPr>
          <p:cNvPr id="4" name="TextBox 3">
            <a:extLst>
              <a:ext uri="{FF2B5EF4-FFF2-40B4-BE49-F238E27FC236}">
                <a16:creationId xmlns:a16="http://schemas.microsoft.com/office/drawing/2014/main" id="{B9BDB5EC-12F8-B609-DA82-2D36531890EE}"/>
              </a:ext>
            </a:extLst>
          </p:cNvPr>
          <p:cNvSpPr txBox="1"/>
          <p:nvPr/>
        </p:nvSpPr>
        <p:spPr>
          <a:xfrm>
            <a:off x="500801" y="965046"/>
            <a:ext cx="3896270" cy="646331"/>
          </a:xfrm>
          <a:prstGeom prst="rect">
            <a:avLst/>
          </a:prstGeom>
          <a:noFill/>
        </p:spPr>
        <p:txBody>
          <a:bodyPr wrap="square">
            <a:spAutoFit/>
          </a:bodyPr>
          <a:lstStyle/>
          <a:p>
            <a:r>
              <a:rPr lang="lt-LT" dirty="0">
                <a:solidFill>
                  <a:schemeClr val="accent5">
                    <a:lumMod val="50000"/>
                  </a:schemeClr>
                </a:solidFill>
                <a:latin typeface="Jokerman" panose="04090605060D06020702" pitchFamily="82" charset="0"/>
              </a:rPr>
              <a:t>Klasėje – ne vienas mokytojas, </a:t>
            </a:r>
          </a:p>
          <a:p>
            <a:r>
              <a:rPr lang="lt-LT" dirty="0">
                <a:solidFill>
                  <a:schemeClr val="accent5">
                    <a:lumMod val="50000"/>
                  </a:schemeClr>
                </a:solidFill>
                <a:latin typeface="Jokerman" panose="04090605060D06020702" pitchFamily="82" charset="0"/>
              </a:rPr>
              <a:t>galima prašyti draugų pagalbos.</a:t>
            </a:r>
          </a:p>
        </p:txBody>
      </p:sp>
      <p:sp>
        <p:nvSpPr>
          <p:cNvPr id="5" name="TextBox 4">
            <a:extLst>
              <a:ext uri="{FF2B5EF4-FFF2-40B4-BE49-F238E27FC236}">
                <a16:creationId xmlns:a16="http://schemas.microsoft.com/office/drawing/2014/main" id="{24539BD6-5E33-A730-AEAE-B3801BC83F70}"/>
              </a:ext>
            </a:extLst>
          </p:cNvPr>
          <p:cNvSpPr txBox="1"/>
          <p:nvPr/>
        </p:nvSpPr>
        <p:spPr>
          <a:xfrm>
            <a:off x="111318" y="1692303"/>
            <a:ext cx="3530379" cy="1077218"/>
          </a:xfrm>
          <a:prstGeom prst="rect">
            <a:avLst/>
          </a:prstGeom>
          <a:noFill/>
        </p:spPr>
        <p:txBody>
          <a:bodyPr wrap="square">
            <a:spAutoFit/>
          </a:bodyPr>
          <a:lstStyle/>
          <a:p>
            <a:pPr algn="ctr"/>
            <a:r>
              <a:rPr lang="lt-LT" sz="1600" dirty="0">
                <a:solidFill>
                  <a:schemeClr val="accent5">
                    <a:lumMod val="50000"/>
                  </a:schemeClr>
                </a:solidFill>
                <a:latin typeface="Jokerman" panose="04090605060D06020702" pitchFamily="82" charset="0"/>
              </a:rPr>
              <a:t>Susidarius tvarkaraštį ir suplanavus darbus, laiką kontroliuoji TU, o ne JIS tave. </a:t>
            </a:r>
          </a:p>
          <a:p>
            <a:pPr algn="ctr"/>
            <a:r>
              <a:rPr lang="lt-LT" sz="1600" dirty="0">
                <a:solidFill>
                  <a:schemeClr val="accent5">
                    <a:lumMod val="50000"/>
                  </a:schemeClr>
                </a:solidFill>
                <a:latin typeface="Jokerman" panose="04090605060D06020702" pitchFamily="82" charset="0"/>
              </a:rPr>
              <a:t>Taip sumažėja įtampa. </a:t>
            </a:r>
          </a:p>
        </p:txBody>
      </p:sp>
      <p:sp>
        <p:nvSpPr>
          <p:cNvPr id="7" name="TextBox 6">
            <a:extLst>
              <a:ext uri="{FF2B5EF4-FFF2-40B4-BE49-F238E27FC236}">
                <a16:creationId xmlns:a16="http://schemas.microsoft.com/office/drawing/2014/main" id="{444504C1-6903-2726-C8D9-1BCABBF5D72F}"/>
              </a:ext>
            </a:extLst>
          </p:cNvPr>
          <p:cNvSpPr txBox="1"/>
          <p:nvPr/>
        </p:nvSpPr>
        <p:spPr>
          <a:xfrm>
            <a:off x="375699" y="2881225"/>
            <a:ext cx="2892287" cy="584775"/>
          </a:xfrm>
          <a:prstGeom prst="rect">
            <a:avLst/>
          </a:prstGeom>
          <a:noFill/>
        </p:spPr>
        <p:txBody>
          <a:bodyPr wrap="square">
            <a:spAutoFit/>
          </a:bodyPr>
          <a:lstStyle/>
          <a:p>
            <a:r>
              <a:rPr lang="lt-LT" sz="1600" dirty="0">
                <a:solidFill>
                  <a:schemeClr val="accent5">
                    <a:lumMod val="50000"/>
                  </a:schemeClr>
                </a:solidFill>
                <a:latin typeface="Jokerman" panose="04090605060D06020702" pitchFamily="82" charset="0"/>
              </a:rPr>
              <a:t>Mokydamas kitą, </a:t>
            </a:r>
          </a:p>
          <a:p>
            <a:r>
              <a:rPr lang="lt-LT" sz="1600" dirty="0">
                <a:solidFill>
                  <a:schemeClr val="accent5">
                    <a:lumMod val="50000"/>
                  </a:schemeClr>
                </a:solidFill>
                <a:latin typeface="Jokerman" panose="04090605060D06020702" pitchFamily="82" charset="0"/>
              </a:rPr>
              <a:t>išmokstu daugiau ir pats.</a:t>
            </a:r>
          </a:p>
        </p:txBody>
      </p:sp>
      <p:pic>
        <p:nvPicPr>
          <p:cNvPr id="8" name="Paveikslėlis 7">
            <a:extLst>
              <a:ext uri="{FF2B5EF4-FFF2-40B4-BE49-F238E27FC236}">
                <a16:creationId xmlns:a16="http://schemas.microsoft.com/office/drawing/2014/main" id="{2F09E97F-FF47-2E4B-2AE1-DE9D099EE32C}"/>
              </a:ext>
            </a:extLst>
          </p:cNvPr>
          <p:cNvPicPr>
            <a:picLocks noChangeAspect="1"/>
          </p:cNvPicPr>
          <p:nvPr/>
        </p:nvPicPr>
        <p:blipFill>
          <a:blip r:embed="rId3"/>
          <a:stretch>
            <a:fillRect/>
          </a:stretch>
        </p:blipFill>
        <p:spPr>
          <a:xfrm>
            <a:off x="3267986" y="2842374"/>
            <a:ext cx="845729" cy="631699"/>
          </a:xfrm>
          <a:prstGeom prst="rect">
            <a:avLst/>
          </a:prstGeom>
        </p:spPr>
      </p:pic>
      <p:sp>
        <p:nvSpPr>
          <p:cNvPr id="11" name="TextBox 10">
            <a:extLst>
              <a:ext uri="{FF2B5EF4-FFF2-40B4-BE49-F238E27FC236}">
                <a16:creationId xmlns:a16="http://schemas.microsoft.com/office/drawing/2014/main" id="{B382C4F6-1772-D8AD-8941-FD0EFB36997E}"/>
              </a:ext>
            </a:extLst>
          </p:cNvPr>
          <p:cNvSpPr txBox="1"/>
          <p:nvPr/>
        </p:nvSpPr>
        <p:spPr>
          <a:xfrm>
            <a:off x="111318" y="3546926"/>
            <a:ext cx="3793958" cy="1323439"/>
          </a:xfrm>
          <a:prstGeom prst="rect">
            <a:avLst/>
          </a:prstGeom>
          <a:noFill/>
        </p:spPr>
        <p:txBody>
          <a:bodyPr wrap="square">
            <a:spAutoFit/>
          </a:bodyPr>
          <a:lstStyle/>
          <a:p>
            <a:r>
              <a:rPr lang="lt-LT" sz="1600" dirty="0">
                <a:solidFill>
                  <a:schemeClr val="accent5">
                    <a:lumMod val="50000"/>
                  </a:schemeClr>
                </a:solidFill>
                <a:latin typeface="Jokerman" panose="04090605060D06020702" pitchFamily="82" charset="0"/>
              </a:rPr>
              <a:t>Dieta protui - mokausi tyloje. </a:t>
            </a:r>
          </a:p>
          <a:p>
            <a:r>
              <a:rPr lang="lt-LT" sz="1600" dirty="0">
                <a:solidFill>
                  <a:schemeClr val="accent5">
                    <a:lumMod val="50000"/>
                  </a:schemeClr>
                </a:solidFill>
                <a:latin typeface="Jokerman" panose="04090605060D06020702" pitchFamily="82" charset="0"/>
              </a:rPr>
              <a:t>Pašaliniai garsai ne tik trukdo susikaupti – triukšmas vargina, o mokymosi produktyvumas gali sumažėti net iki 66 procentų! </a:t>
            </a:r>
          </a:p>
        </p:txBody>
      </p:sp>
      <p:sp>
        <p:nvSpPr>
          <p:cNvPr id="13" name="TextBox 12">
            <a:extLst>
              <a:ext uri="{FF2B5EF4-FFF2-40B4-BE49-F238E27FC236}">
                <a16:creationId xmlns:a16="http://schemas.microsoft.com/office/drawing/2014/main" id="{E290289F-A169-F81C-DD92-B9ED55D1B7FD}"/>
              </a:ext>
            </a:extLst>
          </p:cNvPr>
          <p:cNvSpPr txBox="1"/>
          <p:nvPr/>
        </p:nvSpPr>
        <p:spPr>
          <a:xfrm>
            <a:off x="171140" y="4969639"/>
            <a:ext cx="3884026" cy="830997"/>
          </a:xfrm>
          <a:prstGeom prst="rect">
            <a:avLst/>
          </a:prstGeom>
          <a:noFill/>
        </p:spPr>
        <p:txBody>
          <a:bodyPr wrap="square">
            <a:spAutoFit/>
          </a:bodyPr>
          <a:lstStyle/>
          <a:p>
            <a:r>
              <a:rPr lang="lt-LT" sz="1600" dirty="0">
                <a:solidFill>
                  <a:schemeClr val="accent5">
                    <a:lumMod val="50000"/>
                  </a:schemeClr>
                </a:solidFill>
                <a:latin typeface="Jokerman" panose="04090605060D06020702" pitchFamily="82" charset="0"/>
              </a:rPr>
              <a:t>Biblioteka, kavinė, suoliukas prie upės – mokytis galima visur.</a:t>
            </a:r>
          </a:p>
          <a:p>
            <a:r>
              <a:rPr lang="lt-LT" sz="1600" dirty="0">
                <a:solidFill>
                  <a:schemeClr val="accent5">
                    <a:lumMod val="50000"/>
                  </a:schemeClr>
                </a:solidFill>
                <a:latin typeface="Jokerman" panose="04090605060D06020702" pitchFamily="82" charset="0"/>
              </a:rPr>
              <a:t>....................................................</a:t>
            </a:r>
          </a:p>
        </p:txBody>
      </p:sp>
      <p:pic>
        <p:nvPicPr>
          <p:cNvPr id="14" name="Paveikslėlis 13">
            <a:extLst>
              <a:ext uri="{FF2B5EF4-FFF2-40B4-BE49-F238E27FC236}">
                <a16:creationId xmlns:a16="http://schemas.microsoft.com/office/drawing/2014/main" id="{B8DC96FA-552C-4CB4-171F-4AFE7F317F68}"/>
              </a:ext>
            </a:extLst>
          </p:cNvPr>
          <p:cNvPicPr>
            <a:picLocks noChangeAspect="1"/>
          </p:cNvPicPr>
          <p:nvPr/>
        </p:nvPicPr>
        <p:blipFill>
          <a:blip r:embed="rId4"/>
          <a:stretch>
            <a:fillRect/>
          </a:stretch>
        </p:blipFill>
        <p:spPr>
          <a:xfrm>
            <a:off x="3826649" y="4844688"/>
            <a:ext cx="978010" cy="842925"/>
          </a:xfrm>
          <a:prstGeom prst="rect">
            <a:avLst/>
          </a:prstGeom>
        </p:spPr>
      </p:pic>
      <p:pic>
        <p:nvPicPr>
          <p:cNvPr id="15" name="Paveikslėlis 14">
            <a:extLst>
              <a:ext uri="{FF2B5EF4-FFF2-40B4-BE49-F238E27FC236}">
                <a16:creationId xmlns:a16="http://schemas.microsoft.com/office/drawing/2014/main" id="{DCB1FCF1-8FEC-CD95-75B9-D69AC4FE1C2E}"/>
              </a:ext>
            </a:extLst>
          </p:cNvPr>
          <p:cNvPicPr>
            <a:picLocks noChangeAspect="1"/>
          </p:cNvPicPr>
          <p:nvPr/>
        </p:nvPicPr>
        <p:blipFill>
          <a:blip r:embed="rId5"/>
          <a:stretch>
            <a:fillRect/>
          </a:stretch>
        </p:blipFill>
        <p:spPr>
          <a:xfrm>
            <a:off x="8623459" y="3474073"/>
            <a:ext cx="2200094" cy="2628049"/>
          </a:xfrm>
          <a:prstGeom prst="rect">
            <a:avLst/>
          </a:prstGeom>
        </p:spPr>
      </p:pic>
      <p:pic>
        <p:nvPicPr>
          <p:cNvPr id="16" name="Paveikslėlis 15">
            <a:extLst>
              <a:ext uri="{FF2B5EF4-FFF2-40B4-BE49-F238E27FC236}">
                <a16:creationId xmlns:a16="http://schemas.microsoft.com/office/drawing/2014/main" id="{CF803C0D-1666-4FAB-184D-71E2B467A61E}"/>
              </a:ext>
            </a:extLst>
          </p:cNvPr>
          <p:cNvPicPr>
            <a:picLocks noChangeAspect="1"/>
          </p:cNvPicPr>
          <p:nvPr/>
        </p:nvPicPr>
        <p:blipFill>
          <a:blip r:embed="rId6"/>
          <a:stretch>
            <a:fillRect/>
          </a:stretch>
        </p:blipFill>
        <p:spPr>
          <a:xfrm>
            <a:off x="9568663" y="167505"/>
            <a:ext cx="1715435" cy="2462324"/>
          </a:xfrm>
          <a:prstGeom prst="rect">
            <a:avLst/>
          </a:prstGeom>
        </p:spPr>
      </p:pic>
      <p:pic>
        <p:nvPicPr>
          <p:cNvPr id="17" name="Paveikslėlis 16">
            <a:extLst>
              <a:ext uri="{FF2B5EF4-FFF2-40B4-BE49-F238E27FC236}">
                <a16:creationId xmlns:a16="http://schemas.microsoft.com/office/drawing/2014/main" id="{5A5374B9-531B-EF88-FD7E-E05F0D531559}"/>
              </a:ext>
            </a:extLst>
          </p:cNvPr>
          <p:cNvPicPr>
            <a:picLocks noChangeAspect="1"/>
          </p:cNvPicPr>
          <p:nvPr/>
        </p:nvPicPr>
        <p:blipFill>
          <a:blip r:embed="rId7"/>
          <a:stretch>
            <a:fillRect/>
          </a:stretch>
        </p:blipFill>
        <p:spPr>
          <a:xfrm>
            <a:off x="5296741" y="2587028"/>
            <a:ext cx="2143692" cy="2047347"/>
          </a:xfrm>
          <a:prstGeom prst="rect">
            <a:avLst/>
          </a:prstGeom>
        </p:spPr>
      </p:pic>
    </p:spTree>
    <p:extLst>
      <p:ext uri="{BB962C8B-B14F-4D97-AF65-F5344CB8AC3E}">
        <p14:creationId xmlns:p14="http://schemas.microsoft.com/office/powerpoint/2010/main" val="277228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875C60-F7B9-29F6-ADEC-CC6799957B45}"/>
              </a:ext>
            </a:extLst>
          </p:cNvPr>
          <p:cNvSpPr txBox="1"/>
          <p:nvPr/>
        </p:nvSpPr>
        <p:spPr>
          <a:xfrm>
            <a:off x="4512365" y="1790284"/>
            <a:ext cx="6997147" cy="4524315"/>
          </a:xfrm>
          <a:prstGeom prst="rect">
            <a:avLst/>
          </a:prstGeom>
          <a:noFill/>
        </p:spPr>
        <p:txBody>
          <a:bodyPr wrap="square">
            <a:spAutoFit/>
          </a:bodyPr>
          <a:lstStyle/>
          <a:p>
            <a:endParaRPr lang="lt-LT" sz="1600" dirty="0">
              <a:solidFill>
                <a:schemeClr val="accent5">
                  <a:lumMod val="50000"/>
                </a:schemeClr>
              </a:solidFill>
            </a:endParaRPr>
          </a:p>
          <a:p>
            <a:endParaRPr lang="lt-LT" sz="1600" dirty="0">
              <a:solidFill>
                <a:schemeClr val="accent5">
                  <a:lumMod val="50000"/>
                </a:schemeClr>
              </a:solidFill>
            </a:endParaRPr>
          </a:p>
          <a:p>
            <a:pPr algn="ctr"/>
            <a:r>
              <a:rPr lang="lt-LT" sz="2400" dirty="0">
                <a:solidFill>
                  <a:schemeClr val="accent5">
                    <a:lumMod val="50000"/>
                  </a:schemeClr>
                </a:solidFill>
                <a:latin typeface="Jokerman" panose="04090605060D06020702" pitchFamily="82" charset="0"/>
              </a:rPr>
              <a:t>Ar atsinaujinantis biokuras yra tik mediena?</a:t>
            </a:r>
          </a:p>
          <a:p>
            <a:pPr algn="ctr"/>
            <a:r>
              <a:rPr lang="lt-LT" sz="2400" dirty="0">
                <a:solidFill>
                  <a:schemeClr val="accent5">
                    <a:lumMod val="50000"/>
                  </a:schemeClr>
                </a:solidFill>
                <a:latin typeface="Jokerman" panose="04090605060D06020702" pitchFamily="82" charset="0"/>
              </a:rPr>
              <a:t>Kas yra maisto </a:t>
            </a:r>
            <a:r>
              <a:rPr lang="lt-LT" sz="2400" dirty="0" err="1">
                <a:solidFill>
                  <a:schemeClr val="accent5">
                    <a:lumMod val="50000"/>
                  </a:schemeClr>
                </a:solidFill>
                <a:latin typeface="Jokerman" panose="04090605060D06020702" pitchFamily="82" charset="0"/>
              </a:rPr>
              <a:t>liofilizacija</a:t>
            </a:r>
            <a:r>
              <a:rPr lang="lt-LT" sz="2400" dirty="0">
                <a:solidFill>
                  <a:schemeClr val="accent5">
                    <a:lumMod val="50000"/>
                  </a:schemeClr>
                </a:solidFill>
                <a:latin typeface="Jokerman" panose="04090605060D06020702" pitchFamily="82" charset="0"/>
              </a:rPr>
              <a:t>? </a:t>
            </a:r>
          </a:p>
          <a:p>
            <a:pPr algn="ctr"/>
            <a:r>
              <a:rPr lang="lt-LT" sz="2400" dirty="0">
                <a:solidFill>
                  <a:schemeClr val="accent5">
                    <a:lumMod val="50000"/>
                  </a:schemeClr>
                </a:solidFill>
                <a:latin typeface="Jokerman" panose="04090605060D06020702" pitchFamily="82" charset="0"/>
              </a:rPr>
              <a:t>Ar maistas gali būti tabletėje? </a:t>
            </a:r>
          </a:p>
          <a:p>
            <a:pPr algn="ctr"/>
            <a:r>
              <a:rPr lang="lt-LT" sz="2400" dirty="0">
                <a:solidFill>
                  <a:schemeClr val="accent5">
                    <a:lumMod val="50000"/>
                  </a:schemeClr>
                </a:solidFill>
                <a:latin typeface="Jokerman" panose="04090605060D06020702" pitchFamily="82" charset="0"/>
              </a:rPr>
              <a:t>Ar jau galime maistą spausdinti 3D spausdintuvu? </a:t>
            </a:r>
          </a:p>
          <a:p>
            <a:pPr algn="ctr"/>
            <a:r>
              <a:rPr lang="lt-LT" sz="2400" dirty="0">
                <a:solidFill>
                  <a:schemeClr val="accent5">
                    <a:lumMod val="50000"/>
                  </a:schemeClr>
                </a:solidFill>
                <a:latin typeface="Jokerman" panose="04090605060D06020702" pitchFamily="82" charset="0"/>
              </a:rPr>
              <a:t>Kodėl NASA kosmonautai valgo lietuvišką maistą? </a:t>
            </a:r>
          </a:p>
          <a:p>
            <a:pPr algn="ctr"/>
            <a:endParaRPr lang="lt-LT" sz="2400" dirty="0">
              <a:solidFill>
                <a:schemeClr val="accent5">
                  <a:lumMod val="50000"/>
                </a:schemeClr>
              </a:solidFill>
              <a:latin typeface="Jokerman" panose="04090605060D06020702" pitchFamily="82" charset="0"/>
            </a:endParaRPr>
          </a:p>
          <a:p>
            <a:pPr algn="ctr"/>
            <a:r>
              <a:rPr lang="lt-LT" sz="2400" dirty="0">
                <a:solidFill>
                  <a:schemeClr val="accent5">
                    <a:lumMod val="50000"/>
                  </a:schemeClr>
                </a:solidFill>
                <a:latin typeface="Jokerman" panose="04090605060D06020702" pitchFamily="82" charset="0"/>
              </a:rPr>
              <a:t>Į šiuos klausimus atsakė sveikų užkandžių gamintojai „</a:t>
            </a:r>
            <a:r>
              <a:rPr lang="lt-LT" sz="2400" dirty="0" err="1">
                <a:solidFill>
                  <a:schemeClr val="accent5">
                    <a:lumMod val="50000"/>
                  </a:schemeClr>
                </a:solidFill>
                <a:latin typeface="Jokerman" panose="04090605060D06020702" pitchFamily="82" charset="0"/>
              </a:rPr>
              <a:t>Supergarden</a:t>
            </a:r>
            <a:r>
              <a:rPr lang="lt-LT" sz="2400" dirty="0">
                <a:solidFill>
                  <a:schemeClr val="accent5">
                    <a:lumMod val="50000"/>
                  </a:schemeClr>
                </a:solidFill>
                <a:latin typeface="Jokerman" panose="04090605060D06020702" pitchFamily="82" charset="0"/>
              </a:rPr>
              <a:t>“.</a:t>
            </a:r>
          </a:p>
          <a:p>
            <a:pPr algn="ctr"/>
            <a:endParaRPr lang="lt-LT" sz="1600" dirty="0">
              <a:solidFill>
                <a:schemeClr val="accent5">
                  <a:lumMod val="50000"/>
                </a:schemeClr>
              </a:solidFill>
            </a:endParaRPr>
          </a:p>
        </p:txBody>
      </p:sp>
      <p:pic>
        <p:nvPicPr>
          <p:cNvPr id="7" name="Paveikslėlis 6">
            <a:extLst>
              <a:ext uri="{FF2B5EF4-FFF2-40B4-BE49-F238E27FC236}">
                <a16:creationId xmlns:a16="http://schemas.microsoft.com/office/drawing/2014/main" id="{63CB6A3A-BB80-707C-BE87-6BEE366337D3}"/>
              </a:ext>
            </a:extLst>
          </p:cNvPr>
          <p:cNvPicPr>
            <a:picLocks noChangeAspect="1"/>
          </p:cNvPicPr>
          <p:nvPr/>
        </p:nvPicPr>
        <p:blipFill>
          <a:blip r:embed="rId2"/>
          <a:stretch>
            <a:fillRect/>
          </a:stretch>
        </p:blipFill>
        <p:spPr>
          <a:xfrm>
            <a:off x="9382829" y="818527"/>
            <a:ext cx="975445" cy="841321"/>
          </a:xfrm>
          <a:prstGeom prst="rect">
            <a:avLst/>
          </a:prstGeom>
        </p:spPr>
      </p:pic>
      <p:sp>
        <p:nvSpPr>
          <p:cNvPr id="9" name="TextBox 8">
            <a:extLst>
              <a:ext uri="{FF2B5EF4-FFF2-40B4-BE49-F238E27FC236}">
                <a16:creationId xmlns:a16="http://schemas.microsoft.com/office/drawing/2014/main" id="{B159B4F9-7DAB-4277-1E7D-25C70DAE05F3}"/>
              </a:ext>
            </a:extLst>
          </p:cNvPr>
          <p:cNvSpPr txBox="1"/>
          <p:nvPr/>
        </p:nvSpPr>
        <p:spPr>
          <a:xfrm>
            <a:off x="405517" y="-55660"/>
            <a:ext cx="11600953" cy="1107996"/>
          </a:xfrm>
          <a:prstGeom prst="rect">
            <a:avLst/>
          </a:prstGeom>
          <a:noFill/>
        </p:spPr>
        <p:txBody>
          <a:bodyPr wrap="square">
            <a:spAutoFit/>
          </a:bodyPr>
          <a:lstStyle/>
          <a:p>
            <a:endParaRPr lang="lt-LT" dirty="0">
              <a:solidFill>
                <a:schemeClr val="accent5">
                  <a:lumMod val="50000"/>
                </a:schemeClr>
              </a:solidFill>
            </a:endParaRPr>
          </a:p>
          <a:p>
            <a:pPr algn="ctr"/>
            <a:r>
              <a:rPr lang="lt-LT" sz="2400" dirty="0">
                <a:solidFill>
                  <a:schemeClr val="accent5">
                    <a:lumMod val="50000"/>
                  </a:schemeClr>
                </a:solidFill>
                <a:latin typeface="Jokerman" panose="04090605060D06020702" pitchFamily="82" charset="0"/>
              </a:rPr>
              <a:t>Kitoje mokymosi aplinkoje mokiniai jaučiasi puikiai, semiasi idėjų, ugdosi bendrąsias ir dalykines kompetencijas.</a:t>
            </a:r>
          </a:p>
        </p:txBody>
      </p:sp>
      <p:pic>
        <p:nvPicPr>
          <p:cNvPr id="10" name="Paveikslėlis 9">
            <a:extLst>
              <a:ext uri="{FF2B5EF4-FFF2-40B4-BE49-F238E27FC236}">
                <a16:creationId xmlns:a16="http://schemas.microsoft.com/office/drawing/2014/main" id="{FDBFAE86-C6DE-BC64-2D47-01ACF555DA3B}"/>
              </a:ext>
            </a:extLst>
          </p:cNvPr>
          <p:cNvPicPr>
            <a:picLocks noChangeAspect="1"/>
          </p:cNvPicPr>
          <p:nvPr/>
        </p:nvPicPr>
        <p:blipFill>
          <a:blip r:embed="rId3"/>
          <a:stretch>
            <a:fillRect/>
          </a:stretch>
        </p:blipFill>
        <p:spPr>
          <a:xfrm>
            <a:off x="1129487" y="1258775"/>
            <a:ext cx="2035132" cy="3617448"/>
          </a:xfrm>
          <a:prstGeom prst="rect">
            <a:avLst/>
          </a:prstGeom>
        </p:spPr>
      </p:pic>
    </p:spTree>
    <p:extLst>
      <p:ext uri="{BB962C8B-B14F-4D97-AF65-F5344CB8AC3E}">
        <p14:creationId xmlns:p14="http://schemas.microsoft.com/office/powerpoint/2010/main" val="2021022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AB1AC5-865E-A1ED-154C-E6E4D63DA7DB}"/>
              </a:ext>
            </a:extLst>
          </p:cNvPr>
          <p:cNvSpPr txBox="1"/>
          <p:nvPr/>
        </p:nvSpPr>
        <p:spPr>
          <a:xfrm>
            <a:off x="2403282" y="877524"/>
            <a:ext cx="6106601" cy="3323987"/>
          </a:xfrm>
          <a:prstGeom prst="rect">
            <a:avLst/>
          </a:prstGeom>
          <a:noFill/>
        </p:spPr>
        <p:txBody>
          <a:bodyPr wrap="square">
            <a:spAutoFit/>
          </a:bodyPr>
          <a:lstStyle/>
          <a:p>
            <a:pPr algn="ctr"/>
            <a:endParaRPr lang="lt-LT" dirty="0">
              <a:solidFill>
                <a:schemeClr val="accent5">
                  <a:lumMod val="50000"/>
                </a:schemeClr>
              </a:solidFill>
            </a:endParaRPr>
          </a:p>
          <a:p>
            <a:pPr algn="ctr"/>
            <a:r>
              <a:rPr lang="lt-LT" sz="2400" dirty="0" err="1">
                <a:solidFill>
                  <a:schemeClr val="accent5">
                    <a:lumMod val="50000"/>
                  </a:schemeClr>
                </a:solidFill>
                <a:latin typeface="Jokerman" panose="04090605060D06020702" pitchFamily="82" charset="0"/>
              </a:rPr>
              <a:t>Bio</a:t>
            </a:r>
            <a:r>
              <a:rPr lang="lt-LT" sz="2400" dirty="0">
                <a:solidFill>
                  <a:schemeClr val="accent5">
                    <a:lumMod val="50000"/>
                  </a:schemeClr>
                </a:solidFill>
                <a:latin typeface="Jokerman" panose="04090605060D06020702" pitchFamily="82" charset="0"/>
              </a:rPr>
              <a:t> </a:t>
            </a:r>
            <a:r>
              <a:rPr lang="lt-LT" sz="2400" dirty="0" err="1">
                <a:solidFill>
                  <a:schemeClr val="accent5">
                    <a:lumMod val="50000"/>
                  </a:schemeClr>
                </a:solidFill>
                <a:latin typeface="Jokerman" panose="04090605060D06020702" pitchFamily="82" charset="0"/>
              </a:rPr>
              <a:t>Agroverslo</a:t>
            </a:r>
            <a:r>
              <a:rPr lang="lt-LT" sz="2400" dirty="0">
                <a:solidFill>
                  <a:schemeClr val="accent5">
                    <a:lumMod val="50000"/>
                  </a:schemeClr>
                </a:solidFill>
                <a:latin typeface="Jokerman" panose="04090605060D06020702" pitchFamily="82" charset="0"/>
              </a:rPr>
              <a:t> idėjų generavimo užsiėmimas su VDU Žemės ūkio akademijos marketingo vadybininke.</a:t>
            </a:r>
          </a:p>
          <a:p>
            <a:pPr algn="ctr"/>
            <a:endParaRPr lang="lt-LT" sz="2400" dirty="0">
              <a:solidFill>
                <a:schemeClr val="accent5">
                  <a:lumMod val="50000"/>
                </a:schemeClr>
              </a:solidFill>
              <a:latin typeface="Jokerman" panose="04090605060D06020702" pitchFamily="82" charset="0"/>
            </a:endParaRPr>
          </a:p>
          <a:p>
            <a:pPr algn="ctr"/>
            <a:r>
              <a:rPr lang="lt-LT" sz="2400" dirty="0">
                <a:solidFill>
                  <a:schemeClr val="accent5">
                    <a:lumMod val="50000"/>
                  </a:schemeClr>
                </a:solidFill>
                <a:latin typeface="Jokerman" panose="04090605060D06020702" pitchFamily="82" charset="0"/>
              </a:rPr>
              <a:t>Gimnazistai, dirbdami grupelėse, sukūrė tris </a:t>
            </a:r>
            <a:r>
              <a:rPr lang="lt-LT" sz="2400" dirty="0" err="1">
                <a:solidFill>
                  <a:schemeClr val="accent5">
                    <a:lumMod val="50000"/>
                  </a:schemeClr>
                </a:solidFill>
                <a:latin typeface="Jokerman" panose="04090605060D06020702" pitchFamily="82" charset="0"/>
              </a:rPr>
              <a:t>bioverslo</a:t>
            </a:r>
            <a:r>
              <a:rPr lang="lt-LT" sz="2400" dirty="0">
                <a:solidFill>
                  <a:schemeClr val="accent5">
                    <a:lumMod val="50000"/>
                  </a:schemeClr>
                </a:solidFill>
                <a:latin typeface="Jokerman" panose="04090605060D06020702" pitchFamily="82" charset="0"/>
              </a:rPr>
              <a:t> idėjas, tokiu būdu įtraukiančiai pažino </a:t>
            </a:r>
            <a:r>
              <a:rPr lang="lt-LT" sz="2400" dirty="0" err="1">
                <a:solidFill>
                  <a:schemeClr val="accent5">
                    <a:lumMod val="50000"/>
                  </a:schemeClr>
                </a:solidFill>
                <a:latin typeface="Jokerman" panose="04090605060D06020702" pitchFamily="82" charset="0"/>
              </a:rPr>
              <a:t>agroverslo</a:t>
            </a:r>
            <a:r>
              <a:rPr lang="lt-LT" sz="2400" dirty="0">
                <a:solidFill>
                  <a:schemeClr val="accent5">
                    <a:lumMod val="50000"/>
                  </a:schemeClr>
                </a:solidFill>
                <a:latin typeface="Jokerman" panose="04090605060D06020702" pitchFamily="82" charset="0"/>
              </a:rPr>
              <a:t> studijas ir profesijas.</a:t>
            </a:r>
          </a:p>
        </p:txBody>
      </p:sp>
      <p:pic>
        <p:nvPicPr>
          <p:cNvPr id="8" name="Paveikslėlis 7" descr="Paveikslėlis, kuriame yra žinutė&#10;&#10;Automatiškai sugeneruotas aprašymas">
            <a:extLst>
              <a:ext uri="{FF2B5EF4-FFF2-40B4-BE49-F238E27FC236}">
                <a16:creationId xmlns:a16="http://schemas.microsoft.com/office/drawing/2014/main" id="{1930E24B-D3B4-6E12-3AB4-16232E561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1003" y="278294"/>
            <a:ext cx="3137502" cy="2802835"/>
          </a:xfrm>
          <a:prstGeom prst="rect">
            <a:avLst/>
          </a:prstGeom>
        </p:spPr>
      </p:pic>
      <p:sp>
        <p:nvSpPr>
          <p:cNvPr id="3" name="TextBox 2">
            <a:extLst>
              <a:ext uri="{FF2B5EF4-FFF2-40B4-BE49-F238E27FC236}">
                <a16:creationId xmlns:a16="http://schemas.microsoft.com/office/drawing/2014/main" id="{24C06035-832C-EA20-C7C8-A399DB88D5E5}"/>
              </a:ext>
            </a:extLst>
          </p:cNvPr>
          <p:cNvSpPr txBox="1"/>
          <p:nvPr/>
        </p:nvSpPr>
        <p:spPr>
          <a:xfrm>
            <a:off x="0" y="462026"/>
            <a:ext cx="8766313" cy="830997"/>
          </a:xfrm>
          <a:prstGeom prst="rect">
            <a:avLst/>
          </a:prstGeom>
          <a:noFill/>
        </p:spPr>
        <p:txBody>
          <a:bodyPr wrap="square">
            <a:spAutoFit/>
          </a:bodyPr>
          <a:lstStyle/>
          <a:p>
            <a:r>
              <a:rPr lang="lt-LT" sz="2400" dirty="0">
                <a:solidFill>
                  <a:schemeClr val="accent5">
                    <a:lumMod val="50000"/>
                  </a:schemeClr>
                </a:solidFill>
                <a:latin typeface="Jokerman" panose="04090605060D06020702" pitchFamily="82" charset="0"/>
              </a:rPr>
              <a:t>Kūrybiškumas – laisvas mąstymas,  sąmoningumas įvairioje veikloje...</a:t>
            </a:r>
          </a:p>
        </p:txBody>
      </p:sp>
      <p:sp>
        <p:nvSpPr>
          <p:cNvPr id="5" name="TextBox 4">
            <a:extLst>
              <a:ext uri="{FF2B5EF4-FFF2-40B4-BE49-F238E27FC236}">
                <a16:creationId xmlns:a16="http://schemas.microsoft.com/office/drawing/2014/main" id="{BFAB1A67-7B4D-0447-2A0B-6B2120BE6035}"/>
              </a:ext>
            </a:extLst>
          </p:cNvPr>
          <p:cNvSpPr txBox="1"/>
          <p:nvPr/>
        </p:nvSpPr>
        <p:spPr>
          <a:xfrm>
            <a:off x="1806933" y="5040410"/>
            <a:ext cx="759150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Susipažinimas su policininko pareigomis, studijų galimybėmis ir šios profesijos subtilybėmis.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endParaRPr>
          </a:p>
        </p:txBody>
      </p:sp>
      <p:pic>
        <p:nvPicPr>
          <p:cNvPr id="6" name="Paveikslėlis 5">
            <a:extLst>
              <a:ext uri="{FF2B5EF4-FFF2-40B4-BE49-F238E27FC236}">
                <a16:creationId xmlns:a16="http://schemas.microsoft.com/office/drawing/2014/main" id="{12F37423-B20F-6DF2-62B9-54A74BAB94B6}"/>
              </a:ext>
            </a:extLst>
          </p:cNvPr>
          <p:cNvPicPr>
            <a:picLocks noChangeAspect="1"/>
          </p:cNvPicPr>
          <p:nvPr/>
        </p:nvPicPr>
        <p:blipFill>
          <a:blip r:embed="rId3"/>
          <a:stretch>
            <a:fillRect/>
          </a:stretch>
        </p:blipFill>
        <p:spPr>
          <a:xfrm>
            <a:off x="9539576" y="4577253"/>
            <a:ext cx="1595685" cy="2126644"/>
          </a:xfrm>
          <a:prstGeom prst="rect">
            <a:avLst/>
          </a:prstGeom>
        </p:spPr>
      </p:pic>
    </p:spTree>
    <p:extLst>
      <p:ext uri="{BB962C8B-B14F-4D97-AF65-F5344CB8AC3E}">
        <p14:creationId xmlns:p14="http://schemas.microsoft.com/office/powerpoint/2010/main" val="3031978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4D0DA3-0B2D-D319-324F-083D1C5FE860}"/>
              </a:ext>
            </a:extLst>
          </p:cNvPr>
          <p:cNvSpPr txBox="1"/>
          <p:nvPr/>
        </p:nvSpPr>
        <p:spPr>
          <a:xfrm>
            <a:off x="4420925" y="1582340"/>
            <a:ext cx="7118405" cy="4154984"/>
          </a:xfrm>
          <a:prstGeom prst="rect">
            <a:avLst/>
          </a:prstGeom>
          <a:noFill/>
        </p:spPr>
        <p:txBody>
          <a:bodyPr wrap="square">
            <a:spAutoFit/>
          </a:bodyPr>
          <a:lstStyle/>
          <a:p>
            <a:pPr algn="ctr"/>
            <a:r>
              <a:rPr lang="lt-LT" sz="2400" dirty="0">
                <a:solidFill>
                  <a:schemeClr val="accent5">
                    <a:lumMod val="50000"/>
                  </a:schemeClr>
                </a:solidFill>
                <a:latin typeface="Jokerman" panose="04090605060D06020702" pitchFamily="82" charset="0"/>
              </a:rPr>
              <a:t>Viešojo kalbėjimo pamoka</a:t>
            </a:r>
          </a:p>
          <a:p>
            <a:pPr algn="ctr"/>
            <a:endParaRPr lang="lt-LT" sz="2400" dirty="0">
              <a:solidFill>
                <a:schemeClr val="accent5">
                  <a:lumMod val="50000"/>
                </a:schemeClr>
              </a:solidFill>
              <a:latin typeface="Jokerman" panose="04090605060D06020702" pitchFamily="82" charset="0"/>
            </a:endParaRPr>
          </a:p>
          <a:p>
            <a:r>
              <a:rPr lang="lt-LT" sz="2400" dirty="0">
                <a:solidFill>
                  <a:schemeClr val="accent5">
                    <a:lumMod val="50000"/>
                  </a:schemeClr>
                </a:solidFill>
                <a:latin typeface="Jokerman" panose="04090605060D06020702" pitchFamily="82" charset="0"/>
              </a:rPr>
              <a:t>Daug darbo ir kruopštumo pareikalavusios kalbos buvo įvertintos mokytojos ir ekspertų – klasės draugų. </a:t>
            </a:r>
          </a:p>
          <a:p>
            <a:endParaRPr lang="lt-LT" sz="2400" dirty="0">
              <a:solidFill>
                <a:schemeClr val="accent5">
                  <a:lumMod val="50000"/>
                </a:schemeClr>
              </a:solidFill>
              <a:latin typeface="Jokerman" panose="04090605060D06020702" pitchFamily="82" charset="0"/>
            </a:endParaRPr>
          </a:p>
          <a:p>
            <a:r>
              <a:rPr lang="lt-LT" sz="2400" dirty="0">
                <a:solidFill>
                  <a:schemeClr val="accent5">
                    <a:lumMod val="50000"/>
                  </a:schemeClr>
                </a:solidFill>
                <a:latin typeface="Jokerman" panose="04090605060D06020702" pitchFamily="82" charset="0"/>
              </a:rPr>
              <a:t>Patyrėme daug įspūdžių, įgijome naujų žinių. </a:t>
            </a:r>
          </a:p>
          <a:p>
            <a:endParaRPr lang="lt-LT" sz="2400" dirty="0">
              <a:solidFill>
                <a:schemeClr val="accent5">
                  <a:lumMod val="50000"/>
                </a:schemeClr>
              </a:solidFill>
              <a:latin typeface="Jokerman" panose="04090605060D06020702" pitchFamily="82" charset="0"/>
            </a:endParaRPr>
          </a:p>
          <a:p>
            <a:r>
              <a:rPr lang="lt-LT" sz="2400" dirty="0">
                <a:solidFill>
                  <a:schemeClr val="accent5">
                    <a:lumMod val="50000"/>
                  </a:schemeClr>
                </a:solidFill>
                <a:latin typeface="Jokerman" panose="04090605060D06020702" pitchFamily="82" charset="0"/>
              </a:rPr>
              <a:t>Gal daugumai tai suteikė drąsos, o gal pasitikėjimo savimi? Bet galų gale tai buvo smagi ir naudinga patirtis!</a:t>
            </a:r>
          </a:p>
        </p:txBody>
      </p:sp>
      <p:pic>
        <p:nvPicPr>
          <p:cNvPr id="5" name="Paveikslėlis 4" descr="Paveikslėlis, kuriame yra žinutė&#10;&#10;Automatiškai sugeneruotas aprašymas">
            <a:extLst>
              <a:ext uri="{FF2B5EF4-FFF2-40B4-BE49-F238E27FC236}">
                <a16:creationId xmlns:a16="http://schemas.microsoft.com/office/drawing/2014/main" id="{01583403-5466-904E-25A0-1447C1F66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7" y="2098481"/>
            <a:ext cx="3657600" cy="2438400"/>
          </a:xfrm>
          <a:prstGeom prst="rect">
            <a:avLst/>
          </a:prstGeom>
        </p:spPr>
      </p:pic>
    </p:spTree>
    <p:extLst>
      <p:ext uri="{BB962C8B-B14F-4D97-AF65-F5344CB8AC3E}">
        <p14:creationId xmlns:p14="http://schemas.microsoft.com/office/powerpoint/2010/main" val="1693399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444D32-6AB1-4AA2-B007-47DA3AFCC8AF}"/>
              </a:ext>
            </a:extLst>
          </p:cNvPr>
          <p:cNvSpPr txBox="1"/>
          <p:nvPr/>
        </p:nvSpPr>
        <p:spPr>
          <a:xfrm>
            <a:off x="4071068" y="2717560"/>
            <a:ext cx="4436828" cy="400110"/>
          </a:xfrm>
          <a:prstGeom prst="rect">
            <a:avLst/>
          </a:prstGeom>
          <a:noFill/>
        </p:spPr>
        <p:txBody>
          <a:bodyPr wrap="square">
            <a:spAutoFit/>
          </a:bodyPr>
          <a:lstStyle/>
          <a:p>
            <a:pPr algn="ctr"/>
            <a:endParaRPr lang="lt-LT" sz="20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AB9A12E-9285-A88D-8005-57F58A0E8F1F}"/>
              </a:ext>
            </a:extLst>
          </p:cNvPr>
          <p:cNvSpPr txBox="1"/>
          <p:nvPr/>
        </p:nvSpPr>
        <p:spPr>
          <a:xfrm>
            <a:off x="628153" y="654846"/>
            <a:ext cx="11076167" cy="1107996"/>
          </a:xfrm>
          <a:prstGeom prst="rect">
            <a:avLst/>
          </a:prstGeom>
          <a:noFill/>
        </p:spPr>
        <p:txBody>
          <a:bodyPr wrap="square">
            <a:spAutoFit/>
          </a:bodyPr>
          <a:lstStyle/>
          <a:p>
            <a:r>
              <a:rPr lang="lt-LT" sz="2400" b="1" dirty="0">
                <a:solidFill>
                  <a:schemeClr val="accent5">
                    <a:lumMod val="50000"/>
                  </a:schemeClr>
                </a:solidFill>
                <a:latin typeface="Jokerman" panose="04090605060D06020702" pitchFamily="82" charset="0"/>
              </a:rPr>
              <a:t>Emociškai, fiziškai  saugi aplinka – dar vienas veiksnys kokybiškam ugdymuisi!</a:t>
            </a:r>
          </a:p>
          <a:p>
            <a:endParaRPr lang="lt-LT" dirty="0"/>
          </a:p>
        </p:txBody>
      </p:sp>
      <p:sp>
        <p:nvSpPr>
          <p:cNvPr id="7" name="TextBox 6">
            <a:extLst>
              <a:ext uri="{FF2B5EF4-FFF2-40B4-BE49-F238E27FC236}">
                <a16:creationId xmlns:a16="http://schemas.microsoft.com/office/drawing/2014/main" id="{5ED7725C-1E90-BB6D-C08A-857350FA955B}"/>
              </a:ext>
            </a:extLst>
          </p:cNvPr>
          <p:cNvSpPr txBox="1"/>
          <p:nvPr/>
        </p:nvSpPr>
        <p:spPr>
          <a:xfrm>
            <a:off x="303685" y="1762842"/>
            <a:ext cx="11584629" cy="2677656"/>
          </a:xfrm>
          <a:prstGeom prst="rect">
            <a:avLst/>
          </a:prstGeom>
          <a:noFill/>
        </p:spPr>
        <p:txBody>
          <a:bodyPr wrap="square">
            <a:spAutoFit/>
          </a:bodyPr>
          <a:lstStyle/>
          <a:p>
            <a:r>
              <a:rPr lang="lt-LT" sz="2000" dirty="0">
                <a:solidFill>
                  <a:schemeClr val="accent5">
                    <a:lumMod val="50000"/>
                  </a:schemeClr>
                </a:solidFill>
                <a:latin typeface="Jokerman" panose="04090605060D06020702" pitchFamily="82" charset="0"/>
              </a:rPr>
              <a:t>Kėdainių rajono savivaldybės visuomenės sveikatos biuras organizavo paskaitas-užsiėmimus su psichologu Evaldu </a:t>
            </a:r>
            <a:r>
              <a:rPr lang="lt-LT" sz="2000" dirty="0" err="1">
                <a:solidFill>
                  <a:schemeClr val="accent5">
                    <a:lumMod val="50000"/>
                  </a:schemeClr>
                </a:solidFill>
                <a:latin typeface="Jokerman" panose="04090605060D06020702" pitchFamily="82" charset="0"/>
              </a:rPr>
              <a:t>Karmaza</a:t>
            </a:r>
            <a:r>
              <a:rPr lang="lt-LT" sz="2000" dirty="0">
                <a:solidFill>
                  <a:schemeClr val="accent5">
                    <a:lumMod val="50000"/>
                  </a:schemeClr>
                </a:solidFill>
                <a:latin typeface="Jokerman" panose="04090605060D06020702" pitchFamily="82" charset="0"/>
              </a:rPr>
              <a:t> tema „Nuo patyčių link bendravimo“.</a:t>
            </a:r>
          </a:p>
          <a:p>
            <a:endParaRPr lang="lt-LT" sz="2000" dirty="0">
              <a:solidFill>
                <a:schemeClr val="accent5">
                  <a:lumMod val="50000"/>
                </a:schemeClr>
              </a:solidFill>
              <a:latin typeface="Jokerman" panose="04090605060D06020702" pitchFamily="82" charset="0"/>
            </a:endParaRPr>
          </a:p>
          <a:p>
            <a:r>
              <a:rPr lang="lt-LT" dirty="0">
                <a:solidFill>
                  <a:schemeClr val="accent5">
                    <a:lumMod val="50000"/>
                  </a:schemeClr>
                </a:solidFill>
                <a:latin typeface="Jokerman" panose="04090605060D06020702" pitchFamily="82" charset="0"/>
              </a:rPr>
              <a:t>                                                                                              </a:t>
            </a:r>
          </a:p>
          <a:p>
            <a:endParaRPr lang="lt-LT" dirty="0">
              <a:solidFill>
                <a:schemeClr val="accent5">
                  <a:lumMod val="50000"/>
                </a:schemeClr>
              </a:solidFill>
              <a:latin typeface="Jokerman" panose="04090605060D06020702" pitchFamily="82" charset="0"/>
            </a:endParaRPr>
          </a:p>
          <a:p>
            <a:endParaRPr lang="lt-LT" dirty="0">
              <a:solidFill>
                <a:schemeClr val="accent5">
                  <a:lumMod val="50000"/>
                </a:schemeClr>
              </a:solidFill>
              <a:latin typeface="Jokerman" panose="04090605060D06020702" pitchFamily="82" charset="0"/>
            </a:endParaRPr>
          </a:p>
          <a:p>
            <a:r>
              <a:rPr lang="lt-LT" dirty="0">
                <a:solidFill>
                  <a:schemeClr val="accent5">
                    <a:lumMod val="50000"/>
                  </a:schemeClr>
                </a:solidFill>
                <a:latin typeface="Jokerman" panose="04090605060D06020702" pitchFamily="82" charset="0"/>
              </a:rPr>
              <a:t>                                                                                      </a:t>
            </a:r>
          </a:p>
          <a:p>
            <a:r>
              <a:rPr lang="lt-LT" dirty="0">
                <a:solidFill>
                  <a:schemeClr val="accent5">
                    <a:lumMod val="50000"/>
                  </a:schemeClr>
                </a:solidFill>
                <a:latin typeface="Jokerman" panose="04090605060D06020702" pitchFamily="82" charset="0"/>
              </a:rPr>
              <a:t>                                                                        </a:t>
            </a:r>
          </a:p>
          <a:p>
            <a:endParaRPr lang="lt-LT" dirty="0">
              <a:solidFill>
                <a:schemeClr val="accent5">
                  <a:lumMod val="50000"/>
                </a:schemeClr>
              </a:solidFill>
              <a:latin typeface="Jokerman" panose="04090605060D06020702" pitchFamily="82" charset="0"/>
            </a:endParaRPr>
          </a:p>
        </p:txBody>
      </p:sp>
      <p:pic>
        <p:nvPicPr>
          <p:cNvPr id="9" name="Paveikslėlis 8" descr="Paveikslėlis, kuriame yra žinutė, asmuo, vidinis, scena&#10;&#10;Automatiškai sugeneruotas aprašymas">
            <a:extLst>
              <a:ext uri="{FF2B5EF4-FFF2-40B4-BE49-F238E27FC236}">
                <a16:creationId xmlns:a16="http://schemas.microsoft.com/office/drawing/2014/main" id="{D39B206F-409A-EFF4-AFCC-0D1F127E7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7" y="2794199"/>
            <a:ext cx="2095649" cy="2794198"/>
          </a:xfrm>
          <a:prstGeom prst="rect">
            <a:avLst/>
          </a:prstGeom>
        </p:spPr>
      </p:pic>
      <p:pic>
        <p:nvPicPr>
          <p:cNvPr id="2050" name="Picture 2" descr="RPLC | Respublikinis priklausomybės ligų centras">
            <a:extLst>
              <a:ext uri="{FF2B5EF4-FFF2-40B4-BE49-F238E27FC236}">
                <a16:creationId xmlns:a16="http://schemas.microsoft.com/office/drawing/2014/main" id="{806BA67A-EAE5-7E6E-378D-904F294FB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509" y="3509817"/>
            <a:ext cx="3715593" cy="8383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2E51E46-C17F-7BC0-5CB2-F008E66BBC9C}"/>
              </a:ext>
            </a:extLst>
          </p:cNvPr>
          <p:cNvSpPr txBox="1"/>
          <p:nvPr/>
        </p:nvSpPr>
        <p:spPr>
          <a:xfrm>
            <a:off x="6584509" y="4417146"/>
            <a:ext cx="4600987" cy="707886"/>
          </a:xfrm>
          <a:prstGeom prst="rect">
            <a:avLst/>
          </a:prstGeom>
          <a:noFill/>
        </p:spPr>
        <p:txBody>
          <a:bodyPr wrap="square">
            <a:spAutoFit/>
          </a:bodyPr>
          <a:lstStyle/>
          <a:p>
            <a:r>
              <a:rPr lang="lt-LT" sz="2000" dirty="0">
                <a:solidFill>
                  <a:schemeClr val="accent5">
                    <a:lumMod val="50000"/>
                  </a:schemeClr>
                </a:solidFill>
                <a:latin typeface="Jokerman" panose="04090605060D06020702" pitchFamily="82" charset="0"/>
              </a:rPr>
              <a:t>Viskas apie elektronines cigaretes – paskaita gimnazistams ir tėvams.</a:t>
            </a:r>
          </a:p>
        </p:txBody>
      </p:sp>
    </p:spTree>
    <p:extLst>
      <p:ext uri="{BB962C8B-B14F-4D97-AF65-F5344CB8AC3E}">
        <p14:creationId xmlns:p14="http://schemas.microsoft.com/office/powerpoint/2010/main" val="3050895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444D32-6AB1-4AA2-B007-47DA3AFCC8AF}"/>
              </a:ext>
            </a:extLst>
          </p:cNvPr>
          <p:cNvSpPr txBox="1"/>
          <p:nvPr/>
        </p:nvSpPr>
        <p:spPr>
          <a:xfrm>
            <a:off x="4071068" y="2717560"/>
            <a:ext cx="443682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t-LT" sz="2000" b="1" i="0" u="none" strike="noStrike" kern="1200" cap="none" spc="0" normalizeH="0" baseline="0" noProof="0" dirty="0">
              <a:ln>
                <a:noFill/>
              </a:ln>
              <a:solidFill>
                <a:srgbClr val="D36F6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AB9A12E-9285-A88D-8005-57F58A0E8F1F}"/>
              </a:ext>
            </a:extLst>
          </p:cNvPr>
          <p:cNvSpPr txBox="1"/>
          <p:nvPr/>
        </p:nvSpPr>
        <p:spPr>
          <a:xfrm>
            <a:off x="1644263" y="630992"/>
            <a:ext cx="8903473" cy="73866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t-LT" sz="2400" b="1"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Gimnazija be elektroninių cigarečių!</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5ED7725C-1E90-BB6D-C08A-857350FA955B}"/>
              </a:ext>
            </a:extLst>
          </p:cNvPr>
          <p:cNvSpPr txBox="1"/>
          <p:nvPr/>
        </p:nvSpPr>
        <p:spPr>
          <a:xfrm>
            <a:off x="183302" y="1256306"/>
            <a:ext cx="11560775" cy="48013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Grupė gimnazistų, siekdami įsivertinti situaciją gimnazijoje, susijusią su elektroninėmis </a:t>
            </a:r>
            <a:r>
              <a:rPr kumimoji="0" lang="lt-LT" sz="1800" b="0" i="0" u="none" strike="noStrike" kern="1200" cap="none" spc="0" normalizeH="0" baseline="0" noProof="0" dirty="0" err="1">
                <a:ln>
                  <a:noFill/>
                </a:ln>
                <a:solidFill>
                  <a:srgbClr val="D36F68">
                    <a:lumMod val="50000"/>
                  </a:srgbClr>
                </a:solidFill>
                <a:effectLst/>
                <a:uLnTx/>
                <a:uFillTx/>
                <a:latin typeface="Jokerman" panose="04090605060D06020702" pitchFamily="82" charset="0"/>
                <a:ea typeface="+mn-ea"/>
                <a:cs typeface="+mn-cs"/>
              </a:rPr>
              <a:t>cigaretėmis,valandėlę</a:t>
            </a:r>
            <a:r>
              <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 praleido diskutuodami ir ieškodami problemos sprendimo būdų. Diskusijos dalyviai pasiskirstė į dvi grupes: </a:t>
            </a:r>
            <a:r>
              <a:rPr kumimoji="0" lang="lt-LT" sz="1800" b="0" i="0" u="none" strike="noStrike" kern="1200" cap="none" spc="0" normalizeH="0" baseline="0" noProof="0" dirty="0" err="1">
                <a:ln>
                  <a:noFill/>
                </a:ln>
                <a:solidFill>
                  <a:srgbClr val="D36F68">
                    <a:lumMod val="50000"/>
                  </a:srgbClr>
                </a:solidFill>
                <a:effectLst/>
                <a:uLnTx/>
                <a:uFillTx/>
                <a:latin typeface="Jokerman" panose="04090605060D06020702" pitchFamily="82" charset="0"/>
                <a:ea typeface="+mn-ea"/>
                <a:cs typeface="+mn-cs"/>
              </a:rPr>
              <a:t>teigiantieji,kurie</a:t>
            </a:r>
            <a:r>
              <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 tiki skelbiamos idėjos įgyvendinimu ir savo argumentais stengėsi ją įrodyti, ir neigiantieji, kurie netiki skelbiama idėja ir pateikė savus argumentus pozicijai sustiprinti. Mokiniai rėmėsi statistiniais duomenimis, realiais įvykiais ir kitais svariais argumentais. Elektroninių cigarečių tema gvildenta trimis aspektais: BLOGIS, ATSAKOMYBĖ IR IŠEITIS ( PROBLEMOS SPRENDIMAS).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Mokinių įžvalgose išryškėjo supratimas, kad sprendžiant šią problemą labai svarbus tėvų (šeimos) vaidmuo, mokinio sąmoningumas priimant sprendimus ( ką verta daryti ir ko neverta, kas naudinga, o kas žalinga ir kt.) ir pedagogų siekis apsaugoti mokinius nuo žalingų veiksnių.</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Debatų metu nuspręsta gvildentus klausimus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plėtoti toliau ir kartu su mokiniais ieškoti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tinkamiausių metodų jauno žmogaus asmenybei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ugdyti, socialinėms ir emocinėms kompetencijoms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800" b="0" i="0" u="none" strike="noStrike" kern="1200" cap="none" spc="0" normalizeH="0" baseline="0" noProof="0" dirty="0">
                <a:ln>
                  <a:noFill/>
                </a:ln>
                <a:solidFill>
                  <a:srgbClr val="D36F68">
                    <a:lumMod val="50000"/>
                  </a:srgbClr>
                </a:solidFill>
                <a:effectLst/>
                <a:uLnTx/>
                <a:uFillTx/>
                <a:latin typeface="Jokerman" panose="04090605060D06020702" pitchFamily="82" charset="0"/>
                <a:ea typeface="+mn-ea"/>
                <a:cs typeface="+mn-cs"/>
              </a:rPr>
              <a:t>tobulinti bei atsparumui žalingiems veiksniams stiprinti.</a:t>
            </a:r>
          </a:p>
        </p:txBody>
      </p:sp>
      <p:pic>
        <p:nvPicPr>
          <p:cNvPr id="1026" name="Picture 2">
            <a:extLst>
              <a:ext uri="{FF2B5EF4-FFF2-40B4-BE49-F238E27FC236}">
                <a16:creationId xmlns:a16="http://schemas.microsoft.com/office/drawing/2014/main" id="{052B2FBA-42EA-4861-4BD1-D0F0A2DBF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117" y="4572713"/>
            <a:ext cx="2152635" cy="2224998"/>
          </a:xfrm>
          <a:prstGeom prst="rect">
            <a:avLst/>
          </a:prstGeom>
          <a:noFill/>
          <a:extLst>
            <a:ext uri="{909E8E84-426E-40DD-AFC4-6F175D3DCCD1}">
              <a14:hiddenFill xmlns:a14="http://schemas.microsoft.com/office/drawing/2010/main">
                <a:solidFill>
                  <a:srgbClr val="FFFFFF"/>
                </a:solidFill>
              </a14:hiddenFill>
            </a:ext>
          </a:extLst>
        </p:spPr>
      </p:pic>
      <p:pic>
        <p:nvPicPr>
          <p:cNvPr id="6" name="Paveikslėlis 5">
            <a:extLst>
              <a:ext uri="{FF2B5EF4-FFF2-40B4-BE49-F238E27FC236}">
                <a16:creationId xmlns:a16="http://schemas.microsoft.com/office/drawing/2014/main" id="{EA124586-0759-1C88-6B01-6915092CCEBE}"/>
              </a:ext>
            </a:extLst>
          </p:cNvPr>
          <p:cNvPicPr>
            <a:picLocks noChangeAspect="1"/>
          </p:cNvPicPr>
          <p:nvPr/>
        </p:nvPicPr>
        <p:blipFill rotWithShape="1">
          <a:blip r:embed="rId3"/>
          <a:srcRect l="24015" t="13034" r="38951" b="48764"/>
          <a:stretch/>
        </p:blipFill>
        <p:spPr bwMode="auto">
          <a:xfrm>
            <a:off x="9122299" y="4882101"/>
            <a:ext cx="2729116" cy="1583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6961184"/>
      </p:ext>
    </p:extLst>
  </p:cSld>
  <p:clrMapOvr>
    <a:masterClrMapping/>
  </p:clrMapOvr>
</p:sld>
</file>

<file path=ppt/theme/theme1.xml><?xml version="1.0" encoding="utf-8"?>
<a:theme xmlns:a="http://schemas.openxmlformats.org/drawingml/2006/main" name="Ženklelis">
  <a:themeElements>
    <a:clrScheme name="Ženklelis">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Ženklelis">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Ženklelis">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Ženklelis</Template>
  <TotalTime>611</TotalTime>
  <Words>1667</Words>
  <Application>Microsoft Office PowerPoint</Application>
  <PresentationFormat>Plačiaekranė</PresentationFormat>
  <Paragraphs>172</Paragraphs>
  <Slides>26</Slides>
  <Notes>0</Notes>
  <HiddenSlides>0</HiddenSlides>
  <MMClips>0</MMClips>
  <ScaleCrop>false</ScaleCrop>
  <HeadingPairs>
    <vt:vector size="6" baseType="variant">
      <vt:variant>
        <vt:lpstr>Naudojami šriftai</vt:lpstr>
      </vt:variant>
      <vt:variant>
        <vt:i4>8</vt:i4>
      </vt:variant>
      <vt:variant>
        <vt:lpstr>Tema</vt:lpstr>
      </vt:variant>
      <vt:variant>
        <vt:i4>1</vt:i4>
      </vt:variant>
      <vt:variant>
        <vt:lpstr>Skaidrių pavadinimai</vt:lpstr>
      </vt:variant>
      <vt:variant>
        <vt:i4>26</vt:i4>
      </vt:variant>
    </vt:vector>
  </HeadingPairs>
  <TitlesOfParts>
    <vt:vector size="35" baseType="lpstr">
      <vt:lpstr>Arial</vt:lpstr>
      <vt:lpstr>Arial Rounded MT Bold</vt:lpstr>
      <vt:lpstr>Calibri</vt:lpstr>
      <vt:lpstr>Gill Sans MT</vt:lpstr>
      <vt:lpstr>Impact</vt:lpstr>
      <vt:lpstr>Jokerman</vt:lpstr>
      <vt:lpstr>Times New Roman</vt:lpstr>
      <vt:lpstr>Wingdings</vt:lpstr>
      <vt:lpstr>Ženklelis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Skaidrūnė Vyšniauskienė</dc:creator>
  <cp:lastModifiedBy>Skaidrūnė Vyšniauskienė</cp:lastModifiedBy>
  <cp:revision>14</cp:revision>
  <dcterms:created xsi:type="dcterms:W3CDTF">2022-03-12T18:17:58Z</dcterms:created>
  <dcterms:modified xsi:type="dcterms:W3CDTF">2022-09-12T19:49:25Z</dcterms:modified>
</cp:coreProperties>
</file>